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29.xml" ContentType="application/vnd.openxmlformats-officedocument.presentationml.notesSlide+xml"/>
  <Override PartName="/ppt/charts/chart11.xml" ContentType="application/vnd.openxmlformats-officedocument.drawingml.chart+xml"/>
  <Override PartName="/ppt/notesSlides/notesSlide30.xml" ContentType="application/vnd.openxmlformats-officedocument.presentationml.notesSlide+xml"/>
  <Override PartName="/ppt/charts/chart12.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Ex1.xml" ContentType="application/vnd.ms-office.chartex+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olors7.xml" ContentType="application/vnd.ms-office.chartcolorstyle+xml"/>
  <Override PartName="/ppt/charts/style7.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696" r:id="rId5"/>
  </p:sldMasterIdLst>
  <p:notesMasterIdLst>
    <p:notesMasterId r:id="rId56"/>
  </p:notesMasterIdLst>
  <p:handoutMasterIdLst>
    <p:handoutMasterId r:id="rId57"/>
  </p:handoutMasterIdLst>
  <p:sldIdLst>
    <p:sldId id="334" r:id="rId6"/>
    <p:sldId id="335" r:id="rId7"/>
    <p:sldId id="594" r:id="rId8"/>
    <p:sldId id="515" r:id="rId9"/>
    <p:sldId id="638" r:id="rId10"/>
    <p:sldId id="639" r:id="rId11"/>
    <p:sldId id="349" r:id="rId12"/>
    <p:sldId id="350" r:id="rId13"/>
    <p:sldId id="606" r:id="rId14"/>
    <p:sldId id="609" r:id="rId15"/>
    <p:sldId id="611" r:id="rId16"/>
    <p:sldId id="599" r:id="rId17"/>
    <p:sldId id="614" r:id="rId18"/>
    <p:sldId id="675" r:id="rId19"/>
    <p:sldId id="672" r:id="rId20"/>
    <p:sldId id="617" r:id="rId21"/>
    <p:sldId id="378" r:id="rId22"/>
    <p:sldId id="618" r:id="rId23"/>
    <p:sldId id="620" r:id="rId24"/>
    <p:sldId id="621" r:id="rId25"/>
    <p:sldId id="623" r:id="rId26"/>
    <p:sldId id="624" r:id="rId27"/>
    <p:sldId id="632" r:id="rId28"/>
    <p:sldId id="674" r:id="rId29"/>
    <p:sldId id="552" r:id="rId30"/>
    <p:sldId id="553" r:id="rId31"/>
    <p:sldId id="629" r:id="rId32"/>
    <p:sldId id="396" r:id="rId33"/>
    <p:sldId id="400" r:id="rId34"/>
    <p:sldId id="402" r:id="rId35"/>
    <p:sldId id="604" r:id="rId36"/>
    <p:sldId id="406" r:id="rId37"/>
    <p:sldId id="644" r:id="rId38"/>
    <p:sldId id="410" r:id="rId39"/>
    <p:sldId id="411" r:id="rId40"/>
    <p:sldId id="421" r:id="rId41"/>
    <p:sldId id="645" r:id="rId42"/>
    <p:sldId id="422" r:id="rId43"/>
    <p:sldId id="646" r:id="rId44"/>
    <p:sldId id="647" r:id="rId45"/>
    <p:sldId id="589" r:id="rId46"/>
    <p:sldId id="426" r:id="rId47"/>
    <p:sldId id="648" r:id="rId48"/>
    <p:sldId id="649" r:id="rId49"/>
    <p:sldId id="678" r:id="rId50"/>
    <p:sldId id="680" r:id="rId51"/>
    <p:sldId id="681" r:id="rId52"/>
    <p:sldId id="650" r:id="rId53"/>
    <p:sldId id="653" r:id="rId54"/>
    <p:sldId id="654" r:id="rId55"/>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Gillian Dougherty" initials="GD" lastIdx="36" clrIdx="4">
    <p:extLst>
      <p:ext uri="{19B8F6BF-5375-455C-9EA6-DF929625EA0E}">
        <p15:presenceInfo xmlns:p15="http://schemas.microsoft.com/office/powerpoint/2012/main" xmlns="" userId="Gillian Dougherty" providerId="None"/>
      </p:ext>
    </p:extLst>
  </p:cmAuthor>
  <p:cmAuthor id="15" name="Mohammed Ali Mahdi" initials="MAM" lastIdx="20" clrIdx="5">
    <p:extLst>
      <p:ext uri="{19B8F6BF-5375-455C-9EA6-DF929625EA0E}">
        <p15:presenceInfo xmlns:p15="http://schemas.microsoft.com/office/powerpoint/2012/main" xmlns="" userId="Mohammed Ali Mahdi" providerId="None"/>
      </p:ext>
    </p:extLst>
  </p:cmAuthor>
  <p:cmAuthor id="16" name="Kieran Hartsough" initials="KH" lastIdx="11" clrIdx="6">
    <p:extLst>
      <p:ext uri="{19B8F6BF-5375-455C-9EA6-DF929625EA0E}">
        <p15:presenceInfo xmlns:p15="http://schemas.microsoft.com/office/powerpoint/2012/main" xmlns="" userId="Kieran Hartsough" providerId="None"/>
      </p:ext>
    </p:extLst>
  </p:cmAuthor>
  <p:cmAuthor id="10" name="Kokole" initials="K" lastIdx="4" clrIdx="0">
    <p:extLst>
      <p:ext uri="{19B8F6BF-5375-455C-9EA6-DF929625EA0E}">
        <p15:presenceInfo xmlns:p15="http://schemas.microsoft.com/office/powerpoint/2012/main" xmlns="" userId="Kokole" providerId="None"/>
      </p:ext>
    </p:extLst>
  </p:cmAuthor>
  <p:cmAuthor id="17" name="AK3463" initials="A" lastIdx="14" clrIdx="7">
    <p:extLst>
      <p:ext uri="{19B8F6BF-5375-455C-9EA6-DF929625EA0E}">
        <p15:presenceInfo xmlns:p15="http://schemas.microsoft.com/office/powerpoint/2012/main" xmlns="" userId="AK3463" providerId="None"/>
      </p:ext>
    </p:extLst>
  </p:cmAuthor>
  <p:cmAuthor id="11" name="Worku, Habtamu Ayalneh" initials="WHA" lastIdx="3" clrIdx="1">
    <p:extLst>
      <p:ext uri="{19B8F6BF-5375-455C-9EA6-DF929625EA0E}">
        <p15:presenceInfo xmlns:p15="http://schemas.microsoft.com/office/powerpoint/2012/main" xmlns="" userId="Worku, Habtamu Ayalneh" providerId="None"/>
      </p:ext>
    </p:extLst>
  </p:cmAuthor>
  <p:cmAuthor id="18" name="Susan" initials="S" lastIdx="7" clrIdx="8">
    <p:extLst>
      <p:ext uri="{19B8F6BF-5375-455C-9EA6-DF929625EA0E}">
        <p15:presenceInfo xmlns:p15="http://schemas.microsoft.com/office/powerpoint/2012/main" xmlns="" userId="Susan" providerId="None"/>
      </p:ext>
    </p:extLst>
  </p:cmAuthor>
  <p:cmAuthor id="12" name="Habtamu Ayalneh" initials="HA" lastIdx="3" clrIdx="2">
    <p:extLst>
      <p:ext uri="{19B8F6BF-5375-455C-9EA6-DF929625EA0E}">
        <p15:presenceInfo xmlns:p15="http://schemas.microsoft.com/office/powerpoint/2012/main" xmlns="" userId="Habtamu Ayalneh" providerId="None"/>
      </p:ext>
    </p:extLst>
  </p:cmAuthor>
  <p:cmAuthor id="13" name="Altaye Kidane" initials="AK" lastIdx="46" clrIdx="3">
    <p:extLst>
      <p:ext uri="{19B8F6BF-5375-455C-9EA6-DF929625EA0E}">
        <p15:presenceInfo xmlns:p15="http://schemas.microsoft.com/office/powerpoint/2012/main" xmlns="" userId="Altaye Kida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ECFF"/>
    <a:srgbClr val="FFFFFF"/>
    <a:srgbClr val="FF99CC"/>
    <a:srgbClr val="022169"/>
    <a:srgbClr val="CC99FF"/>
    <a:srgbClr val="FEF0F1"/>
    <a:srgbClr val="FCDCDE"/>
    <a:srgbClr val="8A78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9BADE5-0891-7842-8750-E9550FB886E9}" v="1088" dt="2021-11-22T07:05:43.950"/>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83" autoAdjust="0"/>
  </p:normalViewPr>
  <p:slideViewPr>
    <p:cSldViewPr snapToGrid="0">
      <p:cViewPr varScale="1">
        <p:scale>
          <a:sx n="116" d="100"/>
          <a:sy n="116" d="100"/>
        </p:scale>
        <p:origin x="-354"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xlsx"/><Relationship Id="rId1" Type="http://schemas.openxmlformats.org/officeDocument/2006/relationships/themeOverride" Target="../theme/themeOverride1.xml"/><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oleObject" Target="file:///C:\Users\Habtamu%20Ayalneh\Documents\ICAP%20Files\ICAP%20Quarterly%20technical%20meetings\FY21Q4PPTs\FY21_VLC%20and%20VLS%20data%20by%20facility%20and%20county.xlsx" TargetMode="External"/></Relationships>
</file>

<file path=ppt/charts/_rels/chart11.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oleObject" Target="file:///C:\Users\Habtamu%20Ayalneh\Documents\ICAP%20Files\ICAP%20Quarterly%20technical%20meetings\FY21Q4PPTs\FY21_VLC%20and%20VLS%20data%20by%20facility%20and%20county.xlsx" TargetMode="External"/></Relationships>
</file>

<file path=ppt/charts/_rels/chart12.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Excel_Worksheet5.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Chart%20in%20Microsoft%20PowerPoint"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package" Target="../embeddings/Microsoft_Excel_Worksheet2.xlsx"/><Relationship Id="rId1" Type="http://schemas.openxmlformats.org/officeDocument/2006/relationships/themeOverride" Target="../theme/themeOverride2.xml"/><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Chart%20in%20Microsoft%20PowerPoint" TargetMode="External"/></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file:///C:\Users\Habtamu%20Ayalneh\AppData\Local\Microsoft\Windows\INetCache\Content.Outlook\XGND0INN\All%20GXPERT%20EID%20%20VL%20for%20PMTCT%20(003).xlsx" TargetMode="External"/></Relationships>
</file>

<file path=ppt/charts/_rels/chart7.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oleObject" Target="file:///C:\Users\Habtamu%20Ayalneh\Documents\ICAP%20Files\ICAP%20Quarterly%20technical%20meetings\FY21Q2%20PPTs\FY%2021Q2%20Analyis_HTS_POS%20by%20age%20group_May%202021.xlsx" TargetMode="External"/></Relationships>
</file>

<file path=ppt/charts/_rels/chart8.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oleObject" Target="file:///C:\Users\Habtamu%20Ayalneh\Documents\ICAP%20Files\ICAP%20Quarterly%20technical%20meetings\FY21Q4PPTs\FY21_VLC%20and%20VLS%20data%20by%20facility%20and%20county.xlsx" TargetMode="External"/></Relationships>
</file>

<file path=ppt/charts/_rels/chart9.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oleObject" Target="file:///C:\Users\Habtamu%20Ayalneh\Documents\ICAP%20Files\ICAP%20Quarterly%20technical%20meetings\FY21Q4PPTs\FY21_VLC%20and%20VLS%20data%20by%20facility%20and%20county.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ICAP%20files\Review%20meeting\Waterfall%20diagram_W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046563873113272E-2"/>
          <c:y val="2.5190377556770588E-2"/>
          <c:w val="0.88496947065865461"/>
          <c:h val="0.63127508783719566"/>
        </c:manualLayout>
      </c:layout>
      <c:barChart>
        <c:barDir val="col"/>
        <c:grouping val="clustered"/>
        <c:varyColors val="0"/>
        <c:ser>
          <c:idx val="0"/>
          <c:order val="0"/>
          <c:tx>
            <c:strRef>
              <c:f>'by age group'!$B$2</c:f>
              <c:strCache>
                <c:ptCount val="1"/>
                <c:pt idx="0">
                  <c:v>FY 21 facility targets</c:v>
                </c:pt>
              </c:strCache>
            </c:strRef>
          </c:tx>
          <c:spPr>
            <a:solidFill>
              <a:schemeClr val="accent1"/>
            </a:solidFill>
            <a:ln>
              <a:noFill/>
            </a:ln>
            <a:effectLst/>
          </c:spPr>
          <c:invertIfNegative val="0"/>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group'!$B$3:$B$26</c:f>
            </c:numRef>
          </c:val>
          <c:extLst xmlns:c16r2="http://schemas.microsoft.com/office/drawing/2015/06/chart">
            <c:ext xmlns:c16="http://schemas.microsoft.com/office/drawing/2014/chart" uri="{C3380CC4-5D6E-409C-BE32-E72D297353CC}">
              <c16:uniqueId val="{00000000-92B9-4CDC-ADCB-13863FF6A163}"/>
            </c:ext>
          </c:extLst>
        </c:ser>
        <c:ser>
          <c:idx val="1"/>
          <c:order val="1"/>
          <c:tx>
            <c:strRef>
              <c:f>'by age group'!$C$2</c:f>
              <c:strCache>
                <c:ptCount val="1"/>
                <c:pt idx="0">
                  <c:v>FY21 Q1  Pos</c:v>
                </c:pt>
              </c:strCache>
            </c:strRef>
          </c:tx>
          <c:spPr>
            <a:solidFill>
              <a:schemeClr val="accent2"/>
            </a:solidFill>
            <a:ln>
              <a:noFill/>
            </a:ln>
            <a:effectLst/>
          </c:spPr>
          <c:invertIfNegative val="0"/>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group'!$C$3:$C$26</c:f>
            </c:numRef>
          </c:val>
          <c:extLst xmlns:c16r2="http://schemas.microsoft.com/office/drawing/2015/06/chart">
            <c:ext xmlns:c16="http://schemas.microsoft.com/office/drawing/2014/chart" uri="{C3380CC4-5D6E-409C-BE32-E72D297353CC}">
              <c16:uniqueId val="{00000001-92B9-4CDC-ADCB-13863FF6A163}"/>
            </c:ext>
          </c:extLst>
        </c:ser>
        <c:ser>
          <c:idx val="2"/>
          <c:order val="2"/>
          <c:tx>
            <c:strRef>
              <c:f>'by age group'!$D$2</c:f>
              <c:strCache>
                <c:ptCount val="1"/>
                <c:pt idx="0">
                  <c:v>FY21 Q2  Pos</c:v>
                </c:pt>
              </c:strCache>
            </c:strRef>
          </c:tx>
          <c:spPr>
            <a:solidFill>
              <a:schemeClr val="accent3"/>
            </a:solidFill>
            <a:ln>
              <a:noFill/>
            </a:ln>
            <a:effectLst/>
          </c:spPr>
          <c:invertIfNegative val="0"/>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group'!$D$3:$D$26</c:f>
            </c:numRef>
          </c:val>
          <c:extLst xmlns:c16r2="http://schemas.microsoft.com/office/drawing/2015/06/chart">
            <c:ext xmlns:c16="http://schemas.microsoft.com/office/drawing/2014/chart" uri="{C3380CC4-5D6E-409C-BE32-E72D297353CC}">
              <c16:uniqueId val="{00000002-92B9-4CDC-ADCB-13863FF6A163}"/>
            </c:ext>
          </c:extLst>
        </c:ser>
        <c:ser>
          <c:idx val="3"/>
          <c:order val="3"/>
          <c:tx>
            <c:strRef>
              <c:f>'by age group'!$E$2</c:f>
              <c:strCache>
                <c:ptCount val="1"/>
                <c:pt idx="0">
                  <c:v>FY21 Q3  Pos</c:v>
                </c:pt>
              </c:strCache>
            </c:strRef>
          </c:tx>
          <c:spPr>
            <a:solidFill>
              <a:schemeClr val="accent4"/>
            </a:solidFill>
            <a:ln>
              <a:noFill/>
            </a:ln>
            <a:effectLst/>
          </c:spPr>
          <c:invertIfNegative val="0"/>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group'!$E$3:$E$26</c:f>
            </c:numRef>
          </c:val>
          <c:extLst xmlns:c16r2="http://schemas.microsoft.com/office/drawing/2015/06/chart">
            <c:ext xmlns:c16="http://schemas.microsoft.com/office/drawing/2014/chart" uri="{C3380CC4-5D6E-409C-BE32-E72D297353CC}">
              <c16:uniqueId val="{00000003-92B9-4CDC-ADCB-13863FF6A163}"/>
            </c:ext>
          </c:extLst>
        </c:ser>
        <c:ser>
          <c:idx val="4"/>
          <c:order val="4"/>
          <c:tx>
            <c:strRef>
              <c:f>'by age group'!$G$2</c:f>
              <c:strCache>
                <c:ptCount val="1"/>
                <c:pt idx="0">
                  <c:v>FY21 results</c:v>
                </c:pt>
              </c:strCache>
            </c:strRef>
          </c:tx>
          <c:spPr>
            <a:solidFill>
              <a:schemeClr val="accent5"/>
            </a:solidFill>
            <a:ln>
              <a:noFill/>
            </a:ln>
            <a:effectLst/>
          </c:spPr>
          <c:invertIfNegative val="0"/>
          <c:dPt>
            <c:idx val="15"/>
            <c:invertIfNegative val="0"/>
            <c:bubble3D val="0"/>
            <c:spPr>
              <a:solidFill>
                <a:srgbClr val="FFFF00"/>
              </a:solidFill>
              <a:ln>
                <a:solidFill>
                  <a:srgbClr val="FFFF00"/>
                </a:solidFill>
              </a:ln>
              <a:effectLst/>
            </c:spPr>
            <c:extLst xmlns:c16r2="http://schemas.microsoft.com/office/drawing/2015/06/chart">
              <c:ext xmlns:c16="http://schemas.microsoft.com/office/drawing/2014/chart" uri="{C3380CC4-5D6E-409C-BE32-E72D297353CC}">
                <c16:uniqueId val="{00000002-6239-405F-9091-B6BBC06000B2}"/>
              </c:ext>
            </c:extLst>
          </c:dPt>
          <c:dPt>
            <c:idx val="19"/>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3-6239-405F-9091-B6BBC06000B2}"/>
              </c:ext>
            </c:extLst>
          </c:dPt>
          <c:dPt>
            <c:idx val="20"/>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4-6239-405F-9091-B6BBC06000B2}"/>
              </c:ext>
            </c:extLst>
          </c:dPt>
          <c:dPt>
            <c:idx val="23"/>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6-6239-405F-9091-B6BBC06000B2}"/>
              </c:ext>
            </c:extLst>
          </c:dPt>
          <c:dLbls>
            <c:spPr>
              <a:solidFill>
                <a:srgbClr val="FDB913">
                  <a:lumMod val="20000"/>
                  <a:lumOff val="80000"/>
                </a:srgb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group'!$G$3:$G$26</c:f>
              <c:numCache>
                <c:formatCode>General</c:formatCode>
                <c:ptCount val="24"/>
                <c:pt idx="0">
                  <c:v>1116</c:v>
                </c:pt>
                <c:pt idx="1">
                  <c:v>958</c:v>
                </c:pt>
                <c:pt idx="2">
                  <c:v>694</c:v>
                </c:pt>
                <c:pt idx="3">
                  <c:v>482</c:v>
                </c:pt>
                <c:pt idx="4">
                  <c:v>316</c:v>
                </c:pt>
                <c:pt idx="5">
                  <c:v>258</c:v>
                </c:pt>
                <c:pt idx="6">
                  <c:v>218</c:v>
                </c:pt>
                <c:pt idx="7">
                  <c:v>214</c:v>
                </c:pt>
                <c:pt idx="8">
                  <c:v>209</c:v>
                </c:pt>
                <c:pt idx="9">
                  <c:v>196</c:v>
                </c:pt>
                <c:pt idx="10">
                  <c:v>191</c:v>
                </c:pt>
                <c:pt idx="11">
                  <c:v>178</c:v>
                </c:pt>
                <c:pt idx="12">
                  <c:v>169</c:v>
                </c:pt>
                <c:pt idx="13">
                  <c:v>155</c:v>
                </c:pt>
                <c:pt idx="14">
                  <c:v>142</c:v>
                </c:pt>
                <c:pt idx="15">
                  <c:v>133</c:v>
                </c:pt>
                <c:pt idx="16">
                  <c:v>118</c:v>
                </c:pt>
                <c:pt idx="17">
                  <c:v>117</c:v>
                </c:pt>
                <c:pt idx="18">
                  <c:v>113</c:v>
                </c:pt>
                <c:pt idx="19">
                  <c:v>113</c:v>
                </c:pt>
                <c:pt idx="20">
                  <c:v>109</c:v>
                </c:pt>
                <c:pt idx="21">
                  <c:v>102</c:v>
                </c:pt>
                <c:pt idx="22">
                  <c:v>88</c:v>
                </c:pt>
                <c:pt idx="23">
                  <c:v>81</c:v>
                </c:pt>
              </c:numCache>
            </c:numRef>
          </c:val>
          <c:extLst xmlns:c16r2="http://schemas.microsoft.com/office/drawing/2015/06/chart">
            <c:ext xmlns:c16="http://schemas.microsoft.com/office/drawing/2014/chart" uri="{C3380CC4-5D6E-409C-BE32-E72D297353CC}">
              <c16:uniqueId val="{00000004-92B9-4CDC-ADCB-13863FF6A163}"/>
            </c:ext>
          </c:extLst>
        </c:ser>
        <c:ser>
          <c:idx val="5"/>
          <c:order val="5"/>
          <c:tx>
            <c:strRef>
              <c:f>'by age group'!$H$2</c:f>
              <c:strCache>
                <c:ptCount val="1"/>
                <c:pt idx="0">
                  <c:v>% achived</c:v>
                </c:pt>
              </c:strCache>
            </c:strRef>
          </c:tx>
          <c:spPr>
            <a:solidFill>
              <a:schemeClr val="accent6"/>
            </a:solidFill>
            <a:ln>
              <a:noFill/>
            </a:ln>
            <a:effectLst/>
          </c:spPr>
          <c:invertIfNegative val="0"/>
          <c:cat>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'by age group'!$H$3:$H$26</c:f>
            </c:numRef>
          </c:val>
          <c:extLst xmlns:c16r2="http://schemas.microsoft.com/office/drawing/2015/06/chart">
            <c:ext xmlns:c16="http://schemas.microsoft.com/office/drawing/2014/chart" uri="{C3380CC4-5D6E-409C-BE32-E72D297353CC}">
              <c16:uniqueId val="{00000005-92B9-4CDC-ADCB-13863FF6A163}"/>
            </c:ext>
          </c:extLst>
        </c:ser>
        <c:dLbls>
          <c:showLegendKey val="0"/>
          <c:showVal val="0"/>
          <c:showCatName val="0"/>
          <c:showSerName val="0"/>
          <c:showPercent val="0"/>
          <c:showBubbleSize val="0"/>
        </c:dLbls>
        <c:gapWidth val="219"/>
        <c:overlap val="-27"/>
        <c:axId val="281163648"/>
        <c:axId val="281194496"/>
      </c:barChart>
      <c:scatterChart>
        <c:scatterStyle val="lineMarker"/>
        <c:varyColors val="0"/>
        <c:ser>
          <c:idx val="6"/>
          <c:order val="6"/>
          <c:tx>
            <c:strRef>
              <c:f>'by age group'!$I$2</c:f>
              <c:strCache>
                <c:ptCount val="1"/>
                <c:pt idx="0">
                  <c:v>Yield (%)</c:v>
                </c:pt>
              </c:strCache>
            </c:strRef>
          </c:tx>
          <c:spPr>
            <a:ln w="25400" cap="rnd">
              <a:noFill/>
              <a:round/>
            </a:ln>
            <a:effectLst/>
          </c:spPr>
          <c:marker>
            <c:symbol val="circle"/>
            <c:size val="5"/>
            <c:spPr>
              <a:solidFill>
                <a:srgbClr val="FF0000"/>
              </a:solidFill>
              <a:ln w="9525">
                <a:noFill/>
              </a:ln>
              <a:effectLst/>
            </c:spPr>
          </c:marker>
          <c:dPt>
            <c:idx val="14"/>
            <c:bubble3D val="0"/>
            <c:spPr>
              <a:ln w="25400" cap="rnd">
                <a:noFill/>
                <a:round/>
              </a:ln>
              <a:effectLst/>
            </c:spPr>
            <c:extLst xmlns:c16r2="http://schemas.microsoft.com/office/drawing/2015/06/chart">
              <c:ext xmlns:c16="http://schemas.microsoft.com/office/drawing/2014/chart" uri="{C3380CC4-5D6E-409C-BE32-E72D297353CC}">
                <c16:uniqueId val="{00000007-92B9-4CDC-ADCB-13863FF6A163}"/>
              </c:ext>
            </c:extLst>
          </c:dPt>
          <c:dLbls>
            <c:dLbl>
              <c:idx val="22"/>
              <c:layout>
                <c:manualLayout>
                  <c:x val="2.2520409786341601E-3"/>
                  <c:y val="-8.45899376121457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6239-405F-9091-B6BBC06000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'by age group'!$A$3:$A$26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xVal>
          <c:yVal>
            <c:numRef>
              <c:f>'by age group'!$I$3:$I$26</c:f>
              <c:numCache>
                <c:formatCode>0.0%</c:formatCode>
                <c:ptCount val="24"/>
                <c:pt idx="0">
                  <c:v>5.2978874910989793E-2</c:v>
                </c:pt>
                <c:pt idx="1">
                  <c:v>4.4806136289228755E-2</c:v>
                </c:pt>
                <c:pt idx="2">
                  <c:v>4.7146739130434781E-2</c:v>
                </c:pt>
                <c:pt idx="3">
                  <c:v>2.1657081236520489E-2</c:v>
                </c:pt>
                <c:pt idx="4">
                  <c:v>4.1253263707571798E-2</c:v>
                </c:pt>
                <c:pt idx="5">
                  <c:v>4.0489642184557438E-2</c:v>
                </c:pt>
                <c:pt idx="6">
                  <c:v>2.1894144822737771E-2</c:v>
                </c:pt>
                <c:pt idx="7">
                  <c:v>2.0702331430782626E-2</c:v>
                </c:pt>
                <c:pt idx="8">
                  <c:v>1.7517391668762049E-2</c:v>
                </c:pt>
                <c:pt idx="9">
                  <c:v>2.0281456953642384E-2</c:v>
                </c:pt>
                <c:pt idx="10">
                  <c:v>1.8849304253429389E-2</c:v>
                </c:pt>
                <c:pt idx="11">
                  <c:v>4.5431342521694743E-2</c:v>
                </c:pt>
                <c:pt idx="12">
                  <c:v>0.18819599109131402</c:v>
                </c:pt>
                <c:pt idx="13">
                  <c:v>1.6259309766075737E-2</c:v>
                </c:pt>
                <c:pt idx="14">
                  <c:v>0.10113960113960115</c:v>
                </c:pt>
                <c:pt idx="15">
                  <c:v>2.6012125953451985E-2</c:v>
                </c:pt>
                <c:pt idx="16">
                  <c:v>1.2697729473797482E-2</c:v>
                </c:pt>
                <c:pt idx="17">
                  <c:v>1.9555406986461642E-2</c:v>
                </c:pt>
                <c:pt idx="18">
                  <c:v>5.8157488419969122E-2</c:v>
                </c:pt>
                <c:pt idx="19">
                  <c:v>1.4992702666843572E-2</c:v>
                </c:pt>
                <c:pt idx="20">
                  <c:v>6.9648562300319489E-2</c:v>
                </c:pt>
                <c:pt idx="21">
                  <c:v>4.2695688572624527E-2</c:v>
                </c:pt>
                <c:pt idx="22">
                  <c:v>1.2056446088505274E-2</c:v>
                </c:pt>
                <c:pt idx="23">
                  <c:v>3.3721898417985015E-2</c:v>
                </c:pt>
              </c:numCache>
            </c:numRef>
          </c:yVal>
          <c:smooth val="0"/>
          <c:extLst xmlns:c16r2="http://schemas.microsoft.com/office/drawing/2015/06/chart">
            <c:ext xmlns:c16="http://schemas.microsoft.com/office/drawing/2014/chart" uri="{C3380CC4-5D6E-409C-BE32-E72D297353CC}">
              <c16:uniqueId val="{00000008-92B9-4CDC-ADCB-13863FF6A163}"/>
            </c:ext>
          </c:extLst>
        </c:ser>
        <c:dLbls>
          <c:showLegendKey val="0"/>
          <c:showVal val="0"/>
          <c:showCatName val="0"/>
          <c:showSerName val="0"/>
          <c:showPercent val="0"/>
          <c:showBubbleSize val="0"/>
        </c:dLbls>
        <c:axId val="281197568"/>
        <c:axId val="281196032"/>
      </c:scatterChart>
      <c:catAx>
        <c:axId val="28116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81194496"/>
        <c:crosses val="autoZero"/>
        <c:auto val="1"/>
        <c:lblAlgn val="ctr"/>
        <c:lblOffset val="100"/>
        <c:noMultiLvlLbl val="0"/>
      </c:catAx>
      <c:valAx>
        <c:axId val="281194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81163648"/>
        <c:crosses val="autoZero"/>
        <c:crossBetween val="between"/>
      </c:valAx>
      <c:valAx>
        <c:axId val="281196032"/>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281197568"/>
        <c:crosses val="max"/>
        <c:crossBetween val="midCat"/>
      </c:valAx>
      <c:valAx>
        <c:axId val="281197568"/>
        <c:scaling>
          <c:orientation val="minMax"/>
        </c:scaling>
        <c:delete val="1"/>
        <c:axPos val="b"/>
        <c:numFmt formatCode="General" sourceLinked="1"/>
        <c:majorTickMark val="none"/>
        <c:minorTickMark val="none"/>
        <c:tickLblPos val="nextTo"/>
        <c:crossAx val="28119603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50000"/>
                  </a:schemeClr>
                </a:solidFill>
                <a:latin typeface="+mn-lt"/>
                <a:ea typeface="+mn-ea"/>
                <a:cs typeface="+mn-cs"/>
              </a:defRPr>
            </a:pPr>
            <a:r>
              <a:rPr lang="en-US" sz="1800">
                <a:solidFill>
                  <a:schemeClr val="tx1">
                    <a:lumMod val="50000"/>
                  </a:schemeClr>
                </a:solidFill>
              </a:rPr>
              <a:t>FY21 VLS (%) rate trend by region</a:t>
            </a:r>
          </a:p>
        </c:rich>
      </c:tx>
      <c:layout/>
      <c:overlay val="0"/>
      <c:spPr>
        <a:noFill/>
        <a:ln>
          <a:noFill/>
        </a:ln>
        <a:effectLst/>
      </c:spPr>
    </c:title>
    <c:autoTitleDeleted val="0"/>
    <c:plotArea>
      <c:layout/>
      <c:barChart>
        <c:barDir val="col"/>
        <c:grouping val="clustered"/>
        <c:varyColors val="0"/>
        <c:ser>
          <c:idx val="0"/>
          <c:order val="0"/>
          <c:tx>
            <c:strRef>
              <c:f>FY21Q4!$E$134</c:f>
              <c:strCache>
                <c:ptCount val="1"/>
                <c:pt idx="0">
                  <c:v>FY21Q1</c:v>
                </c:pt>
              </c:strCache>
            </c:strRef>
          </c:tx>
          <c:spPr>
            <a:solidFill>
              <a:schemeClr val="accent1"/>
            </a:solidFill>
            <a:ln>
              <a:noFill/>
            </a:ln>
            <a:effectLst/>
          </c:spPr>
          <c:invertIfNegative val="0"/>
          <c:cat>
            <c:strRef>
              <c:f>FY21Q4!$D$135:$D$138</c:f>
              <c:strCache>
                <c:ptCount val="4"/>
                <c:pt idx="0">
                  <c:v>CE</c:v>
                </c:pt>
                <c:pt idx="1">
                  <c:v>WES</c:v>
                </c:pt>
                <c:pt idx="2">
                  <c:v>Lakes </c:v>
                </c:pt>
                <c:pt idx="3">
                  <c:v>Total</c:v>
                </c:pt>
              </c:strCache>
            </c:strRef>
          </c:cat>
          <c:val>
            <c:numRef>
              <c:f>FY21Q4!$E$135:$E$138</c:f>
              <c:numCache>
                <c:formatCode>0%</c:formatCode>
                <c:ptCount val="4"/>
                <c:pt idx="0">
                  <c:v>0.8681083187219949</c:v>
                </c:pt>
                <c:pt idx="1">
                  <c:v>0.90411739564040461</c:v>
                </c:pt>
                <c:pt idx="2">
                  <c:v>0.74831309041835359</c:v>
                </c:pt>
                <c:pt idx="3">
                  <c:v>0.87362476162534841</c:v>
                </c:pt>
              </c:numCache>
            </c:numRef>
          </c:val>
          <c:extLst xmlns:c16r2="http://schemas.microsoft.com/office/drawing/2015/06/chart">
            <c:ext xmlns:c16="http://schemas.microsoft.com/office/drawing/2014/chart" uri="{C3380CC4-5D6E-409C-BE32-E72D297353CC}">
              <c16:uniqueId val="{00000000-F9BC-4CEA-82D9-9D7568D7B6A3}"/>
            </c:ext>
          </c:extLst>
        </c:ser>
        <c:ser>
          <c:idx val="1"/>
          <c:order val="1"/>
          <c:tx>
            <c:strRef>
              <c:f>FY21Q4!$F$134</c:f>
              <c:strCache>
                <c:ptCount val="1"/>
                <c:pt idx="0">
                  <c:v>FY21Q2</c:v>
                </c:pt>
              </c:strCache>
            </c:strRef>
          </c:tx>
          <c:spPr>
            <a:solidFill>
              <a:schemeClr val="accent2"/>
            </a:solidFill>
            <a:ln>
              <a:noFill/>
            </a:ln>
            <a:effectLst/>
          </c:spPr>
          <c:invertIfNegative val="0"/>
          <c:cat>
            <c:strRef>
              <c:f>FY21Q4!$D$135:$D$138</c:f>
              <c:strCache>
                <c:ptCount val="4"/>
                <c:pt idx="0">
                  <c:v>CE</c:v>
                </c:pt>
                <c:pt idx="1">
                  <c:v>WES</c:v>
                </c:pt>
                <c:pt idx="2">
                  <c:v>Lakes </c:v>
                </c:pt>
                <c:pt idx="3">
                  <c:v>Total</c:v>
                </c:pt>
              </c:strCache>
            </c:strRef>
          </c:cat>
          <c:val>
            <c:numRef>
              <c:f>FY21Q4!$F$135:$F$138</c:f>
              <c:numCache>
                <c:formatCode>0%</c:formatCode>
                <c:ptCount val="4"/>
                <c:pt idx="0">
                  <c:v>0.8728813559322034</c:v>
                </c:pt>
                <c:pt idx="1">
                  <c:v>0.8987646398203113</c:v>
                </c:pt>
                <c:pt idx="2">
                  <c:v>0.76655808903365907</c:v>
                </c:pt>
                <c:pt idx="3">
                  <c:v>0.87049214369765349</c:v>
                </c:pt>
              </c:numCache>
            </c:numRef>
          </c:val>
          <c:extLst xmlns:c16r2="http://schemas.microsoft.com/office/drawing/2015/06/chart">
            <c:ext xmlns:c16="http://schemas.microsoft.com/office/drawing/2014/chart" uri="{C3380CC4-5D6E-409C-BE32-E72D297353CC}">
              <c16:uniqueId val="{00000001-F9BC-4CEA-82D9-9D7568D7B6A3}"/>
            </c:ext>
          </c:extLst>
        </c:ser>
        <c:ser>
          <c:idx val="2"/>
          <c:order val="2"/>
          <c:tx>
            <c:strRef>
              <c:f>FY21Q4!$G$134</c:f>
              <c:strCache>
                <c:ptCount val="1"/>
                <c:pt idx="0">
                  <c:v>FY21Q3</c:v>
                </c:pt>
              </c:strCache>
            </c:strRef>
          </c:tx>
          <c:spPr>
            <a:solidFill>
              <a:schemeClr val="accent3"/>
            </a:solidFill>
            <a:ln>
              <a:noFill/>
            </a:ln>
            <a:effectLst/>
          </c:spPr>
          <c:invertIfNegative val="0"/>
          <c:cat>
            <c:strRef>
              <c:f>FY21Q4!$D$135:$D$138</c:f>
              <c:strCache>
                <c:ptCount val="4"/>
                <c:pt idx="0">
                  <c:v>CE</c:v>
                </c:pt>
                <c:pt idx="1">
                  <c:v>WES</c:v>
                </c:pt>
                <c:pt idx="2">
                  <c:v>Lakes </c:v>
                </c:pt>
                <c:pt idx="3">
                  <c:v>Total</c:v>
                </c:pt>
              </c:strCache>
            </c:strRef>
          </c:cat>
          <c:val>
            <c:numRef>
              <c:f>FY21Q4!$G$135:$G$138</c:f>
              <c:numCache>
                <c:formatCode>0%</c:formatCode>
                <c:ptCount val="4"/>
                <c:pt idx="0">
                  <c:v>0.86527196652719662</c:v>
                </c:pt>
                <c:pt idx="1">
                  <c:v>0.89189652218605453</c:v>
                </c:pt>
                <c:pt idx="2">
                  <c:v>0.75920982381206625</c:v>
                </c:pt>
                <c:pt idx="3">
                  <c:v>0.86236559139784941</c:v>
                </c:pt>
              </c:numCache>
            </c:numRef>
          </c:val>
          <c:extLst xmlns:c16r2="http://schemas.microsoft.com/office/drawing/2015/06/chart">
            <c:ext xmlns:c16="http://schemas.microsoft.com/office/drawing/2014/chart" uri="{C3380CC4-5D6E-409C-BE32-E72D297353CC}">
              <c16:uniqueId val="{00000002-F9BC-4CEA-82D9-9D7568D7B6A3}"/>
            </c:ext>
          </c:extLst>
        </c:ser>
        <c:ser>
          <c:idx val="3"/>
          <c:order val="3"/>
          <c:tx>
            <c:strRef>
              <c:f>FY21Q4!$H$134</c:f>
              <c:strCache>
                <c:ptCount val="1"/>
                <c:pt idx="0">
                  <c:v>FY21Q4</c:v>
                </c:pt>
              </c:strCache>
            </c:strRef>
          </c:tx>
          <c:spPr>
            <a:solidFill>
              <a:schemeClr val="accent4"/>
            </a:solidFill>
            <a:ln>
              <a:noFill/>
            </a:ln>
            <a:effectLst/>
          </c:spPr>
          <c:invertIfNegative val="0"/>
          <c:cat>
            <c:strRef>
              <c:f>FY21Q4!$D$135:$D$138</c:f>
              <c:strCache>
                <c:ptCount val="4"/>
                <c:pt idx="0">
                  <c:v>CE</c:v>
                </c:pt>
                <c:pt idx="1">
                  <c:v>WES</c:v>
                </c:pt>
                <c:pt idx="2">
                  <c:v>Lakes </c:v>
                </c:pt>
                <c:pt idx="3">
                  <c:v>Total</c:v>
                </c:pt>
              </c:strCache>
            </c:strRef>
          </c:cat>
          <c:val>
            <c:numRef>
              <c:f>FY21Q4!$H$135:$H$138</c:f>
              <c:numCache>
                <c:formatCode>0%</c:formatCode>
                <c:ptCount val="4"/>
                <c:pt idx="0">
                  <c:v>0.86698942540451018</c:v>
                </c:pt>
                <c:pt idx="1">
                  <c:v>0.89109932213380494</c:v>
                </c:pt>
                <c:pt idx="2">
                  <c:v>0.75281367236348473</c:v>
                </c:pt>
                <c:pt idx="3">
                  <c:v>0.86051426558647415</c:v>
                </c:pt>
              </c:numCache>
            </c:numRef>
          </c:val>
          <c:extLst xmlns:c16r2="http://schemas.microsoft.com/office/drawing/2015/06/chart">
            <c:ext xmlns:c16="http://schemas.microsoft.com/office/drawing/2014/chart" uri="{C3380CC4-5D6E-409C-BE32-E72D297353CC}">
              <c16:uniqueId val="{00000003-F9BC-4CEA-82D9-9D7568D7B6A3}"/>
            </c:ext>
          </c:extLst>
        </c:ser>
        <c:dLbls>
          <c:showLegendKey val="0"/>
          <c:showVal val="0"/>
          <c:showCatName val="0"/>
          <c:showSerName val="0"/>
          <c:showPercent val="0"/>
          <c:showBubbleSize val="0"/>
        </c:dLbls>
        <c:gapWidth val="219"/>
        <c:overlap val="-27"/>
        <c:axId val="221375104"/>
        <c:axId val="255197568"/>
      </c:barChart>
      <c:catAx>
        <c:axId val="22137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50000"/>
                  </a:schemeClr>
                </a:solidFill>
                <a:latin typeface="+mn-lt"/>
                <a:ea typeface="+mn-ea"/>
                <a:cs typeface="+mn-cs"/>
              </a:defRPr>
            </a:pPr>
            <a:endParaRPr lang="en-US"/>
          </a:p>
        </c:txPr>
        <c:crossAx val="255197568"/>
        <c:crosses val="autoZero"/>
        <c:auto val="1"/>
        <c:lblAlgn val="ctr"/>
        <c:lblOffset val="100"/>
        <c:noMultiLvlLbl val="0"/>
      </c:catAx>
      <c:valAx>
        <c:axId val="25519756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13751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50000"/>
                </a:schemeClr>
              </a:solidFill>
              <a:latin typeface="+mn-lt"/>
              <a:ea typeface="+mn-ea"/>
              <a:cs typeface="+mn-cs"/>
            </a:defRPr>
          </a:pPr>
          <a:endParaRPr lang="en-US"/>
        </a:p>
      </c:txPr>
    </c:legend>
    <c:plotVisOnly val="1"/>
    <c:dispBlanksAs val="gap"/>
    <c:showDLblsOverMax val="0"/>
  </c:chart>
  <c:spPr>
    <a:noFill/>
    <a:ln>
      <a:solidFill>
        <a:schemeClr val="accent2">
          <a:lumMod val="20000"/>
          <a:lumOff val="80000"/>
        </a:schemeClr>
      </a:solid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Sheet1!$E$3</c:f>
              <c:strCache>
                <c:ptCount val="1"/>
                <c:pt idx="0">
                  <c:v>TX_PVLS [D]</c:v>
                </c:pt>
              </c:strCache>
            </c:strRef>
          </c:tx>
          <c:spPr>
            <a:solidFill>
              <a:schemeClr val="accent1">
                <a:lumMod val="75000"/>
              </a:schemeClr>
            </a:solidFill>
            <a:ln>
              <a:noFill/>
            </a:ln>
            <a:effectLst/>
          </c:spPr>
          <c:invertIfNegative val="0"/>
          <c:dPt>
            <c:idx val="0"/>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1-7CB9-4C7A-B9D7-AC2D38BEDA0A}"/>
              </c:ext>
            </c:extLst>
          </c:dPt>
          <c:dPt>
            <c:idx val="2"/>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2-7CB9-4C7A-B9D7-AC2D38BEDA0A}"/>
              </c:ext>
            </c:extLst>
          </c:dPt>
          <c:dPt>
            <c:idx val="8"/>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0-7CB9-4C7A-B9D7-AC2D38BEDA0A}"/>
              </c:ext>
            </c:extLst>
          </c:dPt>
          <c:cat>
            <c:strRef>
              <c:f>Sheet1!$D$4:$D$23</c:f>
              <c:strCache>
                <c:ptCount val="20"/>
                <c:pt idx="0">
                  <c:v>Yambio</c:v>
                </c:pt>
                <c:pt idx="1">
                  <c:v>Wau</c:v>
                </c:pt>
                <c:pt idx="2">
                  <c:v>Ezo</c:v>
                </c:pt>
                <c:pt idx="3">
                  <c:v>Juba</c:v>
                </c:pt>
                <c:pt idx="4">
                  <c:v>Yei</c:v>
                </c:pt>
                <c:pt idx="5">
                  <c:v>Magwi </c:v>
                </c:pt>
                <c:pt idx="6">
                  <c:v>Maridi</c:v>
                </c:pt>
                <c:pt idx="7">
                  <c:v>Isohe </c:v>
                </c:pt>
                <c:pt idx="8">
                  <c:v>Nzara</c:v>
                </c:pt>
                <c:pt idx="9">
                  <c:v>Mundri East</c:v>
                </c:pt>
                <c:pt idx="10">
                  <c:v>Torit</c:v>
                </c:pt>
                <c:pt idx="11">
                  <c:v>Rumbek Center</c:v>
                </c:pt>
                <c:pt idx="12">
                  <c:v>Mundri West</c:v>
                </c:pt>
                <c:pt idx="13">
                  <c:v>Kapoeta South</c:v>
                </c:pt>
                <c:pt idx="14">
                  <c:v>Mvolo</c:v>
                </c:pt>
                <c:pt idx="15">
                  <c:v>Yirol West</c:v>
                </c:pt>
                <c:pt idx="16">
                  <c:v>Yirol East</c:v>
                </c:pt>
                <c:pt idx="17">
                  <c:v>Morobo</c:v>
                </c:pt>
                <c:pt idx="18">
                  <c:v>Kapoeta North</c:v>
                </c:pt>
                <c:pt idx="19">
                  <c:v>Rumbek East</c:v>
                </c:pt>
              </c:strCache>
            </c:strRef>
          </c:cat>
          <c:val>
            <c:numRef>
              <c:f>Sheet1!$E$4:$E$23</c:f>
              <c:numCache>
                <c:formatCode>General</c:formatCode>
                <c:ptCount val="20"/>
                <c:pt idx="0">
                  <c:v>3351</c:v>
                </c:pt>
                <c:pt idx="1">
                  <c:v>621</c:v>
                </c:pt>
                <c:pt idx="2">
                  <c:v>1522</c:v>
                </c:pt>
                <c:pt idx="3">
                  <c:v>3740</c:v>
                </c:pt>
                <c:pt idx="4">
                  <c:v>1452</c:v>
                </c:pt>
                <c:pt idx="5">
                  <c:v>1499</c:v>
                </c:pt>
                <c:pt idx="6">
                  <c:v>525</c:v>
                </c:pt>
                <c:pt idx="7">
                  <c:v>105</c:v>
                </c:pt>
                <c:pt idx="8">
                  <c:v>1388</c:v>
                </c:pt>
                <c:pt idx="9">
                  <c:v>142</c:v>
                </c:pt>
                <c:pt idx="10">
                  <c:v>388</c:v>
                </c:pt>
                <c:pt idx="11">
                  <c:v>702</c:v>
                </c:pt>
                <c:pt idx="12">
                  <c:v>129</c:v>
                </c:pt>
                <c:pt idx="13">
                  <c:v>251</c:v>
                </c:pt>
                <c:pt idx="14">
                  <c:v>54</c:v>
                </c:pt>
                <c:pt idx="15">
                  <c:v>1013</c:v>
                </c:pt>
                <c:pt idx="16">
                  <c:v>42</c:v>
                </c:pt>
                <c:pt idx="17">
                  <c:v>75</c:v>
                </c:pt>
                <c:pt idx="18">
                  <c:v>14</c:v>
                </c:pt>
                <c:pt idx="19">
                  <c:v>21</c:v>
                </c:pt>
              </c:numCache>
            </c:numRef>
          </c:val>
          <c:extLst xmlns:c16r2="http://schemas.microsoft.com/office/drawing/2015/06/chart">
            <c:ext xmlns:c16="http://schemas.microsoft.com/office/drawing/2014/chart" uri="{C3380CC4-5D6E-409C-BE32-E72D297353CC}">
              <c16:uniqueId val="{00000000-66BB-457B-8ECB-C78BE22E9B63}"/>
            </c:ext>
          </c:extLst>
        </c:ser>
        <c:dLbls>
          <c:showLegendKey val="0"/>
          <c:showVal val="0"/>
          <c:showCatName val="0"/>
          <c:showSerName val="0"/>
          <c:showPercent val="0"/>
          <c:showBubbleSize val="0"/>
        </c:dLbls>
        <c:gapWidth val="219"/>
        <c:overlap val="-27"/>
        <c:axId val="255334272"/>
        <c:axId val="255335808"/>
      </c:barChart>
      <c:scatterChart>
        <c:scatterStyle val="lineMarker"/>
        <c:varyColors val="0"/>
        <c:ser>
          <c:idx val="1"/>
          <c:order val="1"/>
          <c:tx>
            <c:strRef>
              <c:f>Sheet1!$F$3</c:f>
              <c:strCache>
                <c:ptCount val="1"/>
                <c:pt idx="0">
                  <c:v>VLS</c:v>
                </c:pt>
              </c:strCache>
            </c:strRef>
          </c:tx>
          <c:spPr>
            <a:ln w="25400" cap="rnd">
              <a:noFill/>
              <a:round/>
            </a:ln>
            <a:effectLst/>
          </c:spPr>
          <c:marker>
            <c:symbol val="circle"/>
            <c:size val="5"/>
            <c:spPr>
              <a:solidFill>
                <a:srgbClr val="FF0000"/>
              </a:solidFill>
              <a:ln w="25400">
                <a:solidFill>
                  <a:srgbClr val="FF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Sheet1!$D$4:$D$23</c:f>
              <c:strCache>
                <c:ptCount val="20"/>
                <c:pt idx="0">
                  <c:v>Yambio</c:v>
                </c:pt>
                <c:pt idx="1">
                  <c:v>Wau</c:v>
                </c:pt>
                <c:pt idx="2">
                  <c:v>Ezo</c:v>
                </c:pt>
                <c:pt idx="3">
                  <c:v>Juba</c:v>
                </c:pt>
                <c:pt idx="4">
                  <c:v>Yei</c:v>
                </c:pt>
                <c:pt idx="5">
                  <c:v>Magwi </c:v>
                </c:pt>
                <c:pt idx="6">
                  <c:v>Maridi</c:v>
                </c:pt>
                <c:pt idx="7">
                  <c:v>Isohe </c:v>
                </c:pt>
                <c:pt idx="8">
                  <c:v>Nzara</c:v>
                </c:pt>
                <c:pt idx="9">
                  <c:v>Mundri East</c:v>
                </c:pt>
                <c:pt idx="10">
                  <c:v>Torit</c:v>
                </c:pt>
                <c:pt idx="11">
                  <c:v>Rumbek Center</c:v>
                </c:pt>
                <c:pt idx="12">
                  <c:v>Mundri West</c:v>
                </c:pt>
                <c:pt idx="13">
                  <c:v>Kapoeta South</c:v>
                </c:pt>
                <c:pt idx="14">
                  <c:v>Mvolo</c:v>
                </c:pt>
                <c:pt idx="15">
                  <c:v>Yirol West</c:v>
                </c:pt>
                <c:pt idx="16">
                  <c:v>Yirol East</c:v>
                </c:pt>
                <c:pt idx="17">
                  <c:v>Morobo</c:v>
                </c:pt>
                <c:pt idx="18">
                  <c:v>Kapoeta North</c:v>
                </c:pt>
                <c:pt idx="19">
                  <c:v>Rumbek East</c:v>
                </c:pt>
              </c:strCache>
            </c:strRef>
          </c:xVal>
          <c:yVal>
            <c:numRef>
              <c:f>Sheet1!$F$4:$F$23</c:f>
              <c:numCache>
                <c:formatCode>0%</c:formatCode>
                <c:ptCount val="20"/>
                <c:pt idx="0">
                  <c:v>0.91286183228886897</c:v>
                </c:pt>
                <c:pt idx="1">
                  <c:v>0.90660225442834141</c:v>
                </c:pt>
                <c:pt idx="2">
                  <c:v>0.90210249671484888</c:v>
                </c:pt>
                <c:pt idx="3">
                  <c:v>0.88770053475935828</c:v>
                </c:pt>
                <c:pt idx="4">
                  <c:v>0.8767217630853994</c:v>
                </c:pt>
                <c:pt idx="5">
                  <c:v>0.8725817211474316</c:v>
                </c:pt>
                <c:pt idx="6">
                  <c:v>0.86857142857142855</c:v>
                </c:pt>
                <c:pt idx="7">
                  <c:v>0.83809523809523812</c:v>
                </c:pt>
                <c:pt idx="8">
                  <c:v>0.83501440922190207</c:v>
                </c:pt>
                <c:pt idx="9">
                  <c:v>0.83098591549295775</c:v>
                </c:pt>
                <c:pt idx="10">
                  <c:v>0.80412371134020622</c:v>
                </c:pt>
                <c:pt idx="11">
                  <c:v>0.7649572649572649</c:v>
                </c:pt>
                <c:pt idx="12">
                  <c:v>0.75968992248062017</c:v>
                </c:pt>
                <c:pt idx="13">
                  <c:v>0.72908366533864544</c:v>
                </c:pt>
                <c:pt idx="14">
                  <c:v>0.70370370370370372</c:v>
                </c:pt>
                <c:pt idx="15">
                  <c:v>0.65153010858835148</c:v>
                </c:pt>
                <c:pt idx="16">
                  <c:v>0.1044776119402985</c:v>
                </c:pt>
                <c:pt idx="17" formatCode="General">
                  <c:v>0</c:v>
                </c:pt>
                <c:pt idx="18" formatCode="General">
                  <c:v>0</c:v>
                </c:pt>
                <c:pt idx="19" formatCode="General">
                  <c:v>0</c:v>
                </c:pt>
              </c:numCache>
            </c:numRef>
          </c:yVal>
          <c:smooth val="0"/>
          <c:extLst xmlns:c16r2="http://schemas.microsoft.com/office/drawing/2015/06/chart">
            <c:ext xmlns:c16="http://schemas.microsoft.com/office/drawing/2014/chart" uri="{C3380CC4-5D6E-409C-BE32-E72D297353CC}">
              <c16:uniqueId val="{00000001-66BB-457B-8ECB-C78BE22E9B63}"/>
            </c:ext>
          </c:extLst>
        </c:ser>
        <c:ser>
          <c:idx val="2"/>
          <c:order val="2"/>
          <c:tx>
            <c:strRef>
              <c:f>Sheet1!$G$3</c:f>
              <c:strCache>
                <c:ptCount val="1"/>
                <c:pt idx="0">
                  <c:v>VLC</c:v>
                </c:pt>
              </c:strCache>
            </c:strRef>
          </c:tx>
          <c:spPr>
            <a:ln w="25400" cap="rnd">
              <a:noFill/>
              <a:round/>
            </a:ln>
            <a:effectLst/>
          </c:spPr>
          <c:marker>
            <c:symbol val="circle"/>
            <c:size val="5"/>
            <c:spPr>
              <a:solidFill>
                <a:srgbClr val="7030A0"/>
              </a:solidFill>
              <a:ln w="28575">
                <a:solidFill>
                  <a:srgbClr val="7030A0"/>
                </a:solidFill>
              </a:ln>
              <a:effectLst/>
            </c:spPr>
          </c:marker>
          <c:dLbls>
            <c:dLbl>
              <c:idx val="9"/>
              <c:layout>
                <c:manualLayout>
                  <c:x val="0"/>
                  <c:y val="5.86367213220061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6BB-457B-8ECB-C78BE22E9B63}"/>
                </c:ext>
              </c:extLst>
            </c:dLbl>
            <c:dLbl>
              <c:idx val="12"/>
              <c:layout>
                <c:manualLayout>
                  <c:x val="-8.1018525902096638E-3"/>
                  <c:y val="5.863672132200609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6BB-457B-8ECB-C78BE22E9B63}"/>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Sheet1!$D$4:$D$23</c:f>
              <c:strCache>
                <c:ptCount val="20"/>
                <c:pt idx="0">
                  <c:v>Yambio</c:v>
                </c:pt>
                <c:pt idx="1">
                  <c:v>Wau</c:v>
                </c:pt>
                <c:pt idx="2">
                  <c:v>Ezo</c:v>
                </c:pt>
                <c:pt idx="3">
                  <c:v>Juba</c:v>
                </c:pt>
                <c:pt idx="4">
                  <c:v>Yei</c:v>
                </c:pt>
                <c:pt idx="5">
                  <c:v>Magwi </c:v>
                </c:pt>
                <c:pt idx="6">
                  <c:v>Maridi</c:v>
                </c:pt>
                <c:pt idx="7">
                  <c:v>Isohe </c:v>
                </c:pt>
                <c:pt idx="8">
                  <c:v>Nzara</c:v>
                </c:pt>
                <c:pt idx="9">
                  <c:v>Mundri East</c:v>
                </c:pt>
                <c:pt idx="10">
                  <c:v>Torit</c:v>
                </c:pt>
                <c:pt idx="11">
                  <c:v>Rumbek Center</c:v>
                </c:pt>
                <c:pt idx="12">
                  <c:v>Mundri West</c:v>
                </c:pt>
                <c:pt idx="13">
                  <c:v>Kapoeta South</c:v>
                </c:pt>
                <c:pt idx="14">
                  <c:v>Mvolo</c:v>
                </c:pt>
                <c:pt idx="15">
                  <c:v>Yirol West</c:v>
                </c:pt>
                <c:pt idx="16">
                  <c:v>Yirol East</c:v>
                </c:pt>
                <c:pt idx="17">
                  <c:v>Morobo</c:v>
                </c:pt>
                <c:pt idx="18">
                  <c:v>Kapoeta North</c:v>
                </c:pt>
                <c:pt idx="19">
                  <c:v>Rumbek East</c:v>
                </c:pt>
              </c:strCache>
            </c:strRef>
          </c:xVal>
          <c:yVal>
            <c:numRef>
              <c:f>Sheet1!$G$4:$G$23</c:f>
              <c:numCache>
                <c:formatCode>0%</c:formatCode>
                <c:ptCount val="20"/>
                <c:pt idx="0">
                  <c:v>0.65270744059213093</c:v>
                </c:pt>
                <c:pt idx="1">
                  <c:v>0.5803738317757009</c:v>
                </c:pt>
                <c:pt idx="2">
                  <c:v>0.66573470021745884</c:v>
                </c:pt>
                <c:pt idx="3">
                  <c:v>0.75570822388361281</c:v>
                </c:pt>
                <c:pt idx="4">
                  <c:v>0.92190476190476189</c:v>
                </c:pt>
                <c:pt idx="5">
                  <c:v>0.74318294496777393</c:v>
                </c:pt>
                <c:pt idx="6">
                  <c:v>0.62277580071174377</c:v>
                </c:pt>
                <c:pt idx="7">
                  <c:v>0.4251012145748988</c:v>
                </c:pt>
                <c:pt idx="8">
                  <c:v>0.62720289200180745</c:v>
                </c:pt>
                <c:pt idx="9">
                  <c:v>0.81142857142857139</c:v>
                </c:pt>
                <c:pt idx="10">
                  <c:v>0.42219804134929273</c:v>
                </c:pt>
                <c:pt idx="11">
                  <c:v>0.41711229946524064</c:v>
                </c:pt>
                <c:pt idx="12">
                  <c:v>0.75</c:v>
                </c:pt>
                <c:pt idx="13">
                  <c:v>0.41013071895424835</c:v>
                </c:pt>
                <c:pt idx="14">
                  <c:v>0.54545454545454541</c:v>
                </c:pt>
                <c:pt idx="15">
                  <c:v>0.30293062200956938</c:v>
                </c:pt>
                <c:pt idx="16" formatCode="General">
                  <c:v>0</c:v>
                </c:pt>
                <c:pt idx="17" formatCode="General">
                  <c:v>0</c:v>
                </c:pt>
                <c:pt idx="18">
                  <c:v>0</c:v>
                </c:pt>
                <c:pt idx="19">
                  <c:v>0.26582278481012656</c:v>
                </c:pt>
              </c:numCache>
            </c:numRef>
          </c:yVal>
          <c:smooth val="0"/>
          <c:extLst xmlns:c16r2="http://schemas.microsoft.com/office/drawing/2015/06/chart">
            <c:ext xmlns:c16="http://schemas.microsoft.com/office/drawing/2014/chart" uri="{C3380CC4-5D6E-409C-BE32-E72D297353CC}">
              <c16:uniqueId val="{00000002-66BB-457B-8ECB-C78BE22E9B63}"/>
            </c:ext>
          </c:extLst>
        </c:ser>
        <c:dLbls>
          <c:showLegendKey val="0"/>
          <c:showVal val="0"/>
          <c:showCatName val="0"/>
          <c:showSerName val="0"/>
          <c:showPercent val="0"/>
          <c:showBubbleSize val="0"/>
        </c:dLbls>
        <c:axId val="255355520"/>
        <c:axId val="255353984"/>
      </c:scatterChart>
      <c:catAx>
        <c:axId val="25533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rgbClr val="000000"/>
                </a:solidFill>
                <a:latin typeface="+mn-lt"/>
                <a:ea typeface="+mn-ea"/>
                <a:cs typeface="+mn-cs"/>
              </a:defRPr>
            </a:pPr>
            <a:endParaRPr lang="en-US"/>
          </a:p>
        </c:txPr>
        <c:crossAx val="255335808"/>
        <c:crosses val="autoZero"/>
        <c:auto val="1"/>
        <c:lblAlgn val="ctr"/>
        <c:lblOffset val="100"/>
        <c:noMultiLvlLbl val="0"/>
      </c:catAx>
      <c:valAx>
        <c:axId val="2553358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rgbClr val="000000"/>
                </a:solidFill>
                <a:latin typeface="+mn-lt"/>
                <a:ea typeface="+mn-ea"/>
                <a:cs typeface="+mn-cs"/>
              </a:defRPr>
            </a:pPr>
            <a:endParaRPr lang="en-US"/>
          </a:p>
        </c:txPr>
        <c:crossAx val="255334272"/>
        <c:crosses val="autoZero"/>
        <c:crossBetween val="between"/>
      </c:valAx>
      <c:valAx>
        <c:axId val="25535398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rgbClr val="000000"/>
                </a:solidFill>
                <a:latin typeface="+mn-lt"/>
                <a:ea typeface="+mn-ea"/>
                <a:cs typeface="+mn-cs"/>
              </a:defRPr>
            </a:pPr>
            <a:endParaRPr lang="en-US"/>
          </a:p>
        </c:txPr>
        <c:crossAx val="255355520"/>
        <c:crosses val="max"/>
        <c:crossBetween val="midCat"/>
      </c:valAx>
      <c:valAx>
        <c:axId val="255355520"/>
        <c:scaling>
          <c:orientation val="minMax"/>
        </c:scaling>
        <c:delete val="1"/>
        <c:axPos val="t"/>
        <c:majorTickMark val="out"/>
        <c:minorTickMark val="none"/>
        <c:tickLblPos val="nextTo"/>
        <c:crossAx val="255353984"/>
        <c:crosses val="max"/>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solidFill>
        <a:schemeClr val="accent2">
          <a:lumMod val="20000"/>
          <a:lumOff val="80000"/>
        </a:schemeClr>
      </a:solidFill>
    </a:ln>
    <a:effectLst/>
  </c:spPr>
  <c:txPr>
    <a:bodyPr/>
    <a:lstStyle/>
    <a:p>
      <a:pPr>
        <a:defRPr sz="1050">
          <a:solidFill>
            <a:srgbClr val="000000"/>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998560030370268E-2"/>
          <c:y val="0.18109299250771266"/>
          <c:w val="0.92670135684411015"/>
          <c:h val="0.46848714073671843"/>
        </c:manualLayout>
      </c:layout>
      <c:barChart>
        <c:barDir val="col"/>
        <c:grouping val="clustered"/>
        <c:varyColors val="0"/>
        <c:ser>
          <c:idx val="0"/>
          <c:order val="0"/>
          <c:spPr>
            <a:solidFill>
              <a:srgbClr val="0070C0"/>
            </a:solidFill>
            <a:ln>
              <a:solidFill>
                <a:srgbClr val="00B0F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'Final VL Charts'!$B$2:$K$2</c:f>
              <c:strCache>
                <c:ptCount val="10"/>
                <c:pt idx="0">
                  <c:v>Sample collected</c:v>
                </c:pt>
                <c:pt idx="1">
                  <c:v>Results returned</c:v>
                </c:pt>
                <c:pt idx="2">
                  <c:v>HVL results</c:v>
                </c:pt>
                <c:pt idx="3">
                  <c:v># received 1st EAC</c:v>
                </c:pt>
                <c:pt idx="4">
                  <c:v># recived 2nd EAC</c:v>
                </c:pt>
                <c:pt idx="5">
                  <c:v># revieved 3rd EAC</c:v>
                </c:pt>
                <c:pt idx="6">
                  <c:v># repeat VL sample collected</c:v>
                </c:pt>
                <c:pt idx="7">
                  <c:v># repeat VL result returned</c:v>
                </c:pt>
                <c:pt idx="8">
                  <c:v>HVL on reapeat test</c:v>
                </c:pt>
                <c:pt idx="9">
                  <c:v># resuppressed</c:v>
                </c:pt>
              </c:strCache>
            </c:strRef>
          </c:cat>
          <c:val>
            <c:numRef>
              <c:f>'Final VL Charts'!$B$7:$K$7</c:f>
              <c:numCache>
                <c:formatCode>General</c:formatCode>
                <c:ptCount val="10"/>
                <c:pt idx="0">
                  <c:v>8064</c:v>
                </c:pt>
                <c:pt idx="1">
                  <c:v>6963</c:v>
                </c:pt>
                <c:pt idx="2">
                  <c:v>810</c:v>
                </c:pt>
                <c:pt idx="3">
                  <c:v>595</c:v>
                </c:pt>
                <c:pt idx="4">
                  <c:v>409</c:v>
                </c:pt>
                <c:pt idx="5">
                  <c:v>267</c:v>
                </c:pt>
                <c:pt idx="6">
                  <c:v>202</c:v>
                </c:pt>
                <c:pt idx="7">
                  <c:v>158</c:v>
                </c:pt>
                <c:pt idx="8">
                  <c:v>49</c:v>
                </c:pt>
                <c:pt idx="9">
                  <c:v>111</c:v>
                </c:pt>
              </c:numCache>
            </c:numRef>
          </c:val>
          <c:extLst xmlns:c16r2="http://schemas.microsoft.com/office/drawing/2015/06/chart">
            <c:ext xmlns:c16="http://schemas.microsoft.com/office/drawing/2014/chart" uri="{C3380CC4-5D6E-409C-BE32-E72D297353CC}">
              <c16:uniqueId val="{00000000-8422-47C8-9967-05DFF1E4BABE}"/>
            </c:ext>
          </c:extLst>
        </c:ser>
        <c:dLbls>
          <c:dLblPos val="outEnd"/>
          <c:showLegendKey val="0"/>
          <c:showVal val="1"/>
          <c:showCatName val="0"/>
          <c:showSerName val="0"/>
          <c:showPercent val="0"/>
          <c:showBubbleSize val="0"/>
        </c:dLbls>
        <c:gapWidth val="219"/>
        <c:axId val="379564032"/>
        <c:axId val="379566720"/>
      </c:barChart>
      <c:catAx>
        <c:axId val="37956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0000"/>
                </a:solidFill>
                <a:latin typeface="+mn-lt"/>
                <a:ea typeface="+mn-ea"/>
                <a:cs typeface="+mn-cs"/>
              </a:defRPr>
            </a:pPr>
            <a:endParaRPr lang="en-US"/>
          </a:p>
        </c:txPr>
        <c:crossAx val="379566720"/>
        <c:crosses val="autoZero"/>
        <c:auto val="1"/>
        <c:lblAlgn val="ctr"/>
        <c:lblOffset val="100"/>
        <c:noMultiLvlLbl val="0"/>
      </c:catAx>
      <c:valAx>
        <c:axId val="3795667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rgbClr val="000000"/>
                </a:solidFill>
                <a:latin typeface="+mn-lt"/>
                <a:ea typeface="+mn-ea"/>
                <a:cs typeface="+mn-cs"/>
              </a:defRPr>
            </a:pPr>
            <a:endParaRPr lang="en-US"/>
          </a:p>
        </c:txPr>
        <c:crossAx val="379564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PowerPoint]Modality'!$D$3</c:f>
              <c:strCache>
                <c:ptCount val="1"/>
                <c:pt idx="0">
                  <c:v>Tested</c:v>
                </c:pt>
              </c:strCache>
            </c:strRef>
          </c:tx>
          <c:spPr>
            <a:solidFill>
              <a:schemeClr val="accent1"/>
            </a:solidFill>
            <a:ln>
              <a:noFill/>
            </a:ln>
            <a:effectLst/>
          </c:spPr>
          <c:invertIfNegative val="0"/>
          <c:cat>
            <c:strRef>
              <c:f>'[Chart in Microsoft PowerPoint]Modality'!$C$4:$C$16</c:f>
              <c:strCache>
                <c:ptCount val="11"/>
                <c:pt idx="0">
                  <c:v>VCT</c:v>
                </c:pt>
                <c:pt idx="1">
                  <c:v>OPD</c:v>
                </c:pt>
                <c:pt idx="2">
                  <c:v>Index</c:v>
                </c:pt>
                <c:pt idx="3">
                  <c:v>ANC (1st)</c:v>
                </c:pt>
                <c:pt idx="4">
                  <c:v>Inpatient</c:v>
                </c:pt>
                <c:pt idx="5">
                  <c:v>Other</c:v>
                </c:pt>
                <c:pt idx="6">
                  <c:v>Post ANC 1</c:v>
                </c:pt>
                <c:pt idx="7">
                  <c:v>Satelite site</c:v>
                </c:pt>
                <c:pt idx="8">
                  <c:v>Malnutrition</c:v>
                </c:pt>
                <c:pt idx="9">
                  <c:v>&lt;5 clinic</c:v>
                </c:pt>
                <c:pt idx="10">
                  <c:v>TB clinic</c:v>
                </c:pt>
              </c:strCache>
            </c:strRef>
          </c:cat>
          <c:val>
            <c:numRef>
              <c:f>'[Chart in Microsoft PowerPoint]Modality'!$D$4:$D$16</c:f>
            </c:numRef>
          </c:val>
          <c:extLst xmlns:c16r2="http://schemas.microsoft.com/office/drawing/2015/06/chart">
            <c:ext xmlns:c16="http://schemas.microsoft.com/office/drawing/2014/chart" uri="{C3380CC4-5D6E-409C-BE32-E72D297353CC}">
              <c16:uniqueId val="{00000000-9DE4-41E3-95EB-6EEDE2BDC0AC}"/>
            </c:ext>
          </c:extLst>
        </c:ser>
        <c:ser>
          <c:idx val="1"/>
          <c:order val="1"/>
          <c:tx>
            <c:strRef>
              <c:f>'[Chart in Microsoft PowerPoint]Modality'!$E$3</c:f>
              <c:strCache>
                <c:ptCount val="1"/>
                <c:pt idx="0">
                  <c:v>Pos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PowerPoint]Modality'!$C$4:$C$16</c:f>
              <c:strCache>
                <c:ptCount val="11"/>
                <c:pt idx="0">
                  <c:v>VCT</c:v>
                </c:pt>
                <c:pt idx="1">
                  <c:v>OPD</c:v>
                </c:pt>
                <c:pt idx="2">
                  <c:v>Index</c:v>
                </c:pt>
                <c:pt idx="3">
                  <c:v>ANC (1st)</c:v>
                </c:pt>
                <c:pt idx="4">
                  <c:v>Inpatient</c:v>
                </c:pt>
                <c:pt idx="5">
                  <c:v>Other</c:v>
                </c:pt>
                <c:pt idx="6">
                  <c:v>Post ANC 1</c:v>
                </c:pt>
                <c:pt idx="7">
                  <c:v>Satelite site</c:v>
                </c:pt>
                <c:pt idx="8">
                  <c:v>Malnutrition</c:v>
                </c:pt>
                <c:pt idx="9">
                  <c:v>&lt;5 clinic</c:v>
                </c:pt>
                <c:pt idx="10">
                  <c:v>TB clinic</c:v>
                </c:pt>
              </c:strCache>
            </c:strRef>
          </c:cat>
          <c:val>
            <c:numRef>
              <c:f>'[Chart in Microsoft PowerPoint]Modality'!$E$4:$E$16</c:f>
              <c:numCache>
                <c:formatCode>General</c:formatCode>
                <c:ptCount val="13"/>
                <c:pt idx="0">
                  <c:v>78</c:v>
                </c:pt>
                <c:pt idx="1">
                  <c:v>68</c:v>
                </c:pt>
                <c:pt idx="2">
                  <c:v>58</c:v>
                </c:pt>
                <c:pt idx="3">
                  <c:v>24</c:v>
                </c:pt>
                <c:pt idx="4">
                  <c:v>10</c:v>
                </c:pt>
                <c:pt idx="5">
                  <c:v>10</c:v>
                </c:pt>
                <c:pt idx="6">
                  <c:v>3</c:v>
                </c:pt>
                <c:pt idx="7">
                  <c:v>0</c:v>
                </c:pt>
                <c:pt idx="8">
                  <c:v>0</c:v>
                </c:pt>
                <c:pt idx="9">
                  <c:v>0</c:v>
                </c:pt>
                <c:pt idx="10">
                  <c:v>0</c:v>
                </c:pt>
              </c:numCache>
            </c:numRef>
          </c:val>
          <c:extLst xmlns:c16r2="http://schemas.microsoft.com/office/drawing/2015/06/chart">
            <c:ext xmlns:c16="http://schemas.microsoft.com/office/drawing/2014/chart" uri="{C3380CC4-5D6E-409C-BE32-E72D297353CC}">
              <c16:uniqueId val="{00000001-9DE4-41E3-95EB-6EEDE2BDC0AC}"/>
            </c:ext>
          </c:extLst>
        </c:ser>
        <c:dLbls>
          <c:showLegendKey val="0"/>
          <c:showVal val="0"/>
          <c:showCatName val="0"/>
          <c:showSerName val="0"/>
          <c:showPercent val="0"/>
          <c:showBubbleSize val="0"/>
        </c:dLbls>
        <c:gapWidth val="219"/>
        <c:overlap val="-27"/>
        <c:axId val="220579712"/>
        <c:axId val="220581248"/>
      </c:barChart>
      <c:scatterChart>
        <c:scatterStyle val="lineMarker"/>
        <c:varyColors val="0"/>
        <c:ser>
          <c:idx val="2"/>
          <c:order val="2"/>
          <c:tx>
            <c:strRef>
              <c:f>'[Chart in Microsoft PowerPoint]Modality'!$F$3</c:f>
              <c:strCache>
                <c:ptCount val="1"/>
                <c:pt idx="0">
                  <c:v>Yield</c:v>
                </c:pt>
              </c:strCache>
            </c:strRef>
          </c:tx>
          <c:spPr>
            <a:ln w="25400" cap="rnd">
              <a:noFill/>
              <a:round/>
            </a:ln>
            <a:effectLst/>
          </c:spPr>
          <c:marker>
            <c:symbol val="circle"/>
            <c:size val="5"/>
            <c:spPr>
              <a:solidFill>
                <a:srgbClr val="FF0000"/>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'[Chart in Microsoft PowerPoint]Modality'!$C$4:$C$16</c:f>
              <c:strCache>
                <c:ptCount val="11"/>
                <c:pt idx="0">
                  <c:v>VCT</c:v>
                </c:pt>
                <c:pt idx="1">
                  <c:v>OPD</c:v>
                </c:pt>
                <c:pt idx="2">
                  <c:v>Index</c:v>
                </c:pt>
                <c:pt idx="3">
                  <c:v>ANC (1st)</c:v>
                </c:pt>
                <c:pt idx="4">
                  <c:v>Inpatient</c:v>
                </c:pt>
                <c:pt idx="5">
                  <c:v>Other</c:v>
                </c:pt>
                <c:pt idx="6">
                  <c:v>Post ANC 1</c:v>
                </c:pt>
                <c:pt idx="7">
                  <c:v>Satelite site</c:v>
                </c:pt>
                <c:pt idx="8">
                  <c:v>Malnutrition</c:v>
                </c:pt>
                <c:pt idx="9">
                  <c:v>&lt;5 clinic</c:v>
                </c:pt>
                <c:pt idx="10">
                  <c:v>TB clinic</c:v>
                </c:pt>
              </c:strCache>
            </c:strRef>
          </c:xVal>
          <c:yVal>
            <c:numRef>
              <c:f>'[Chart in Microsoft PowerPoint]Modality'!$F$4:$F$16</c:f>
              <c:numCache>
                <c:formatCode>0%</c:formatCode>
                <c:ptCount val="13"/>
                <c:pt idx="0">
                  <c:v>3.143893591293833E-2</c:v>
                </c:pt>
                <c:pt idx="1">
                  <c:v>1.2808438500659257E-2</c:v>
                </c:pt>
                <c:pt idx="2">
                  <c:v>4.1310541310541307E-2</c:v>
                </c:pt>
                <c:pt idx="3">
                  <c:v>9.4007050528789656E-3</c:v>
                </c:pt>
                <c:pt idx="4">
                  <c:v>9.5057034220532317E-3</c:v>
                </c:pt>
                <c:pt idx="5">
                  <c:v>9.5877277085330784E-3</c:v>
                </c:pt>
                <c:pt idx="6">
                  <c:v>4.658385093167702E-3</c:v>
                </c:pt>
                <c:pt idx="7">
                  <c:v>0</c:v>
                </c:pt>
                <c:pt idx="8">
                  <c:v>0</c:v>
                </c:pt>
                <c:pt idx="9">
                  <c:v>0</c:v>
                </c:pt>
                <c:pt idx="10">
                  <c:v>0</c:v>
                </c:pt>
              </c:numCache>
            </c:numRef>
          </c:yVal>
          <c:smooth val="0"/>
          <c:extLst xmlns:c16r2="http://schemas.microsoft.com/office/drawing/2015/06/chart">
            <c:ext xmlns:c16="http://schemas.microsoft.com/office/drawing/2014/chart" uri="{C3380CC4-5D6E-409C-BE32-E72D297353CC}">
              <c16:uniqueId val="{00000002-9DE4-41E3-95EB-6EEDE2BDC0AC}"/>
            </c:ext>
          </c:extLst>
        </c:ser>
        <c:dLbls>
          <c:showLegendKey val="0"/>
          <c:showVal val="0"/>
          <c:showCatName val="0"/>
          <c:showSerName val="0"/>
          <c:showPercent val="0"/>
          <c:showBubbleSize val="0"/>
        </c:dLbls>
        <c:axId val="220588672"/>
        <c:axId val="220587136"/>
      </c:scatterChart>
      <c:catAx>
        <c:axId val="220579712"/>
        <c:scaling>
          <c:orientation val="minMax"/>
        </c:scaling>
        <c:delete val="0"/>
        <c:axPos val="b"/>
        <c:numFmt formatCode="General" sourceLinked="1"/>
        <c:majorTickMark val="none"/>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sz="1400" b="1" i="0" u="none" strike="noStrike" kern="1200" baseline="0">
                <a:solidFill>
                  <a:srgbClr val="000000"/>
                </a:solidFill>
                <a:latin typeface="+mn-lt"/>
                <a:ea typeface="+mn-ea"/>
                <a:cs typeface="+mn-cs"/>
              </a:defRPr>
            </a:pPr>
            <a:endParaRPr lang="en-US"/>
          </a:p>
        </c:txPr>
        <c:crossAx val="220581248"/>
        <c:crosses val="autoZero"/>
        <c:auto val="1"/>
        <c:lblAlgn val="ctr"/>
        <c:lblOffset val="100"/>
        <c:noMultiLvlLbl val="0"/>
      </c:catAx>
      <c:valAx>
        <c:axId val="22058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0070C0"/>
            </a:solidFill>
          </a:ln>
          <a:effectLst/>
        </c:spPr>
        <c:txPr>
          <a:bodyPr rot="-60000000" spcFirstLastPara="1" vertOverflow="ellipsis" vert="horz" wrap="square" anchor="ctr" anchorCtr="1"/>
          <a:lstStyle/>
          <a:p>
            <a:pPr>
              <a:defRPr sz="1600" b="1" i="0" u="none" strike="noStrike" kern="1200" baseline="0">
                <a:solidFill>
                  <a:srgbClr val="000000"/>
                </a:solidFill>
                <a:latin typeface="+mn-lt"/>
                <a:ea typeface="+mn-ea"/>
                <a:cs typeface="+mn-cs"/>
              </a:defRPr>
            </a:pPr>
            <a:endParaRPr lang="en-US"/>
          </a:p>
        </c:txPr>
        <c:crossAx val="220579712"/>
        <c:crosses val="autoZero"/>
        <c:crossBetween val="between"/>
      </c:valAx>
      <c:valAx>
        <c:axId val="220587136"/>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rgbClr val="000000"/>
                </a:solidFill>
                <a:latin typeface="+mn-lt"/>
                <a:ea typeface="+mn-ea"/>
                <a:cs typeface="+mn-cs"/>
              </a:defRPr>
            </a:pPr>
            <a:endParaRPr lang="en-US"/>
          </a:p>
        </c:txPr>
        <c:crossAx val="220588672"/>
        <c:crosses val="max"/>
        <c:crossBetween val="midCat"/>
      </c:valAx>
      <c:valAx>
        <c:axId val="220588672"/>
        <c:scaling>
          <c:orientation val="minMax"/>
        </c:scaling>
        <c:delete val="1"/>
        <c:axPos val="t"/>
        <c:majorTickMark val="out"/>
        <c:minorTickMark val="none"/>
        <c:tickLblPos val="nextTo"/>
        <c:crossAx val="220587136"/>
        <c:crosses val="max"/>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389021197302315E-2"/>
          <c:w val="0.82362970253718282"/>
          <c:h val="0.77618370763318667"/>
        </c:manualLayout>
      </c:layout>
      <c:barChart>
        <c:barDir val="col"/>
        <c:grouping val="clustered"/>
        <c:varyColors val="0"/>
        <c:ser>
          <c:idx val="0"/>
          <c:order val="0"/>
          <c:tx>
            <c:strRef>
              <c:f>'Index by region '!$F$2</c:f>
              <c:strCache>
                <c:ptCount val="1"/>
                <c:pt idx="0">
                  <c:v>Tested</c:v>
                </c:pt>
              </c:strCache>
            </c:strRef>
          </c:tx>
          <c:spPr>
            <a:solidFill>
              <a:schemeClr val="accent1"/>
            </a:solidFill>
            <a:ln>
              <a:solidFill>
                <a:srgbClr val="FF0000"/>
              </a:solidFill>
            </a:ln>
            <a:effectLst/>
          </c:spPr>
          <c:invertIfNegative val="0"/>
          <c:dPt>
            <c:idx val="1"/>
            <c:invertIfNegative val="0"/>
            <c:bubble3D val="0"/>
            <c:spPr>
              <a:solidFill>
                <a:srgbClr val="FFFF00"/>
              </a:solidFill>
              <a:ln>
                <a:solidFill>
                  <a:srgbClr val="FF0000"/>
                </a:solidFill>
              </a:ln>
              <a:effectLst/>
            </c:spPr>
            <c:extLst xmlns:c16r2="http://schemas.microsoft.com/office/drawing/2015/06/chart">
              <c:ext xmlns:c16="http://schemas.microsoft.com/office/drawing/2014/chart" uri="{C3380CC4-5D6E-409C-BE32-E72D297353CC}">
                <c16:uniqueId val="{00000000-66CD-474D-BDAC-669338A4BB3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'Index by region '!$E$3:$E$6</c:f>
              <c:strCache>
                <c:ptCount val="4"/>
                <c:pt idx="0">
                  <c:v>CE region </c:v>
                </c:pt>
                <c:pt idx="1">
                  <c:v>WE region </c:v>
                </c:pt>
                <c:pt idx="2">
                  <c:v>Lakes region </c:v>
                </c:pt>
                <c:pt idx="3">
                  <c:v>Total</c:v>
                </c:pt>
              </c:strCache>
            </c:strRef>
          </c:cat>
          <c:val>
            <c:numRef>
              <c:f>'Index by region '!$F$3:$F$6</c:f>
              <c:numCache>
                <c:formatCode>General</c:formatCode>
                <c:ptCount val="4"/>
                <c:pt idx="0">
                  <c:v>866</c:v>
                </c:pt>
                <c:pt idx="1">
                  <c:v>1404</c:v>
                </c:pt>
                <c:pt idx="2">
                  <c:v>1092</c:v>
                </c:pt>
                <c:pt idx="3">
                  <c:v>3362</c:v>
                </c:pt>
              </c:numCache>
            </c:numRef>
          </c:val>
          <c:extLst xmlns:c16r2="http://schemas.microsoft.com/office/drawing/2015/06/chart">
            <c:ext xmlns:c16="http://schemas.microsoft.com/office/drawing/2014/chart" uri="{C3380CC4-5D6E-409C-BE32-E72D297353CC}">
              <c16:uniqueId val="{00000000-D9A8-4260-AA29-D6A9C8DDAD60}"/>
            </c:ext>
          </c:extLst>
        </c:ser>
        <c:ser>
          <c:idx val="1"/>
          <c:order val="1"/>
          <c:tx>
            <c:strRef>
              <c:f>'Index by region '!$G$2</c:f>
              <c:strCache>
                <c:ptCount val="1"/>
                <c:pt idx="0">
                  <c:v>Positives</c:v>
                </c:pt>
              </c:strCache>
            </c:strRef>
          </c:tx>
          <c:spPr>
            <a:solidFill>
              <a:srgbClr val="FFC000"/>
            </a:solidFill>
            <a:ln>
              <a:noFill/>
            </a:ln>
            <a:effectLst/>
          </c:spPr>
          <c:invertIfNegative val="0"/>
          <c:dLbls>
            <c:dLbl>
              <c:idx val="1"/>
              <c:spPr>
                <a:solidFill>
                  <a:srgbClr val="FF0000"/>
                </a:solidFill>
                <a:ln>
                  <a:solidFill>
                    <a:srgbClr val="FFC000"/>
                  </a:solid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lumMod val="50000"/>
                        </a:schemeClr>
                      </a:solidFill>
                      <a:latin typeface="+mn-lt"/>
                      <a:ea typeface="+mn-ea"/>
                      <a:cs typeface="+mn-cs"/>
                    </a:defRPr>
                  </a:pPr>
                  <a:endParaRPr lang="en-US"/>
                </a:p>
              </c:txPr>
              <c:showLegendKey val="0"/>
              <c:showVal val="1"/>
              <c:showCatName val="0"/>
              <c:showSerName val="0"/>
              <c:showPercent val="0"/>
              <c:showBubbleSize val="0"/>
            </c:dLbl>
            <c:spPr>
              <a:noFill/>
              <a:ln>
                <a:solidFill>
                  <a:srgbClr val="FFC000"/>
                </a:solid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lumMod val="50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'Index by region '!$E$3:$E$6</c:f>
              <c:strCache>
                <c:ptCount val="4"/>
                <c:pt idx="0">
                  <c:v>CE region </c:v>
                </c:pt>
                <c:pt idx="1">
                  <c:v>WE region </c:v>
                </c:pt>
                <c:pt idx="2">
                  <c:v>Lakes region </c:v>
                </c:pt>
                <c:pt idx="3">
                  <c:v>Total</c:v>
                </c:pt>
              </c:strCache>
            </c:strRef>
          </c:cat>
          <c:val>
            <c:numRef>
              <c:f>'Index by region '!$G$3:$G$6</c:f>
              <c:numCache>
                <c:formatCode>General</c:formatCode>
                <c:ptCount val="4"/>
                <c:pt idx="0">
                  <c:v>119</c:v>
                </c:pt>
                <c:pt idx="1">
                  <c:v>58</c:v>
                </c:pt>
                <c:pt idx="2">
                  <c:v>98</c:v>
                </c:pt>
                <c:pt idx="3">
                  <c:v>204</c:v>
                </c:pt>
              </c:numCache>
            </c:numRef>
          </c:val>
          <c:extLst xmlns:c16r2="http://schemas.microsoft.com/office/drawing/2015/06/chart">
            <c:ext xmlns:c16="http://schemas.microsoft.com/office/drawing/2014/chart" uri="{C3380CC4-5D6E-409C-BE32-E72D297353CC}">
              <c16:uniqueId val="{00000001-D9A8-4260-AA29-D6A9C8DDAD60}"/>
            </c:ext>
          </c:extLst>
        </c:ser>
        <c:dLbls>
          <c:showLegendKey val="0"/>
          <c:showVal val="1"/>
          <c:showCatName val="0"/>
          <c:showSerName val="0"/>
          <c:showPercent val="0"/>
          <c:showBubbleSize val="0"/>
        </c:dLbls>
        <c:gapWidth val="219"/>
        <c:overlap val="-27"/>
        <c:axId val="263277568"/>
        <c:axId val="263284608"/>
      </c:barChart>
      <c:scatterChart>
        <c:scatterStyle val="lineMarker"/>
        <c:varyColors val="0"/>
        <c:ser>
          <c:idx val="2"/>
          <c:order val="2"/>
          <c:tx>
            <c:strRef>
              <c:f>'Index by region '!$H$2</c:f>
              <c:strCache>
                <c:ptCount val="1"/>
                <c:pt idx="0">
                  <c:v>Yield[%]</c:v>
                </c:pt>
              </c:strCache>
            </c:strRef>
          </c:tx>
          <c:spPr>
            <a:ln w="25400" cap="rnd">
              <a:noFill/>
              <a:round/>
            </a:ln>
            <a:effectLst/>
          </c:spPr>
          <c:marker>
            <c:symbol val="circle"/>
            <c:size val="5"/>
            <c:spPr>
              <a:solidFill>
                <a:srgbClr val="FF0000"/>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'Index by region '!$E$3:$E$6</c:f>
              <c:strCache>
                <c:ptCount val="4"/>
                <c:pt idx="0">
                  <c:v>CE region </c:v>
                </c:pt>
                <c:pt idx="1">
                  <c:v>WE region </c:v>
                </c:pt>
                <c:pt idx="2">
                  <c:v>Lakes region </c:v>
                </c:pt>
                <c:pt idx="3">
                  <c:v>Total</c:v>
                </c:pt>
              </c:strCache>
            </c:strRef>
          </c:xVal>
          <c:yVal>
            <c:numRef>
              <c:f>'Index by region '!$H$3:$H$6</c:f>
              <c:numCache>
                <c:formatCode>0%</c:formatCode>
                <c:ptCount val="4"/>
                <c:pt idx="0">
                  <c:v>0.1374133949191686</c:v>
                </c:pt>
                <c:pt idx="1">
                  <c:v>4.1310541310541307E-2</c:v>
                </c:pt>
                <c:pt idx="2">
                  <c:v>8.9743589743589744E-2</c:v>
                </c:pt>
                <c:pt idx="3">
                  <c:v>6.0678167757287328E-2</c:v>
                </c:pt>
              </c:numCache>
            </c:numRef>
          </c:yVal>
          <c:smooth val="0"/>
          <c:extLst xmlns:c16r2="http://schemas.microsoft.com/office/drawing/2015/06/chart">
            <c:ext xmlns:c16="http://schemas.microsoft.com/office/drawing/2014/chart" uri="{C3380CC4-5D6E-409C-BE32-E72D297353CC}">
              <c16:uniqueId val="{00000002-D9A8-4260-AA29-D6A9C8DDAD60}"/>
            </c:ext>
          </c:extLst>
        </c:ser>
        <c:dLbls>
          <c:showLegendKey val="0"/>
          <c:showVal val="1"/>
          <c:showCatName val="0"/>
          <c:showSerName val="0"/>
          <c:showPercent val="0"/>
          <c:showBubbleSize val="0"/>
        </c:dLbls>
        <c:axId val="263300224"/>
        <c:axId val="263286144"/>
      </c:scatterChart>
      <c:catAx>
        <c:axId val="26327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63284608"/>
        <c:crosses val="autoZero"/>
        <c:auto val="1"/>
        <c:lblAlgn val="ctr"/>
        <c:lblOffset val="100"/>
        <c:noMultiLvlLbl val="0"/>
      </c:catAx>
      <c:valAx>
        <c:axId val="263284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63277568"/>
        <c:crosses val="autoZero"/>
        <c:crossBetween val="between"/>
      </c:valAx>
      <c:valAx>
        <c:axId val="26328614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63300224"/>
        <c:crosses val="max"/>
        <c:crossBetween val="midCat"/>
      </c:valAx>
      <c:valAx>
        <c:axId val="263300224"/>
        <c:scaling>
          <c:orientation val="minMax"/>
        </c:scaling>
        <c:delete val="1"/>
        <c:axPos val="b"/>
        <c:numFmt formatCode="General" sourceLinked="1"/>
        <c:majorTickMark val="none"/>
        <c:minorTickMark val="none"/>
        <c:tickLblPos val="nextTo"/>
        <c:crossAx val="26328614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92130808878607E-2"/>
          <c:y val="5.212788427757252E-2"/>
          <c:w val="0.93470786919112137"/>
          <c:h val="0.78676409287008209"/>
        </c:manualLayout>
      </c:layout>
      <c:barChart>
        <c:barDir val="col"/>
        <c:grouping val="clustered"/>
        <c:varyColors val="0"/>
        <c:ser>
          <c:idx val="0"/>
          <c:order val="0"/>
          <c:spPr>
            <a:solidFill>
              <a:schemeClr val="accent1"/>
            </a:solidFill>
            <a:ln>
              <a:noFill/>
            </a:ln>
            <a:effectLst/>
          </c:spPr>
          <c:invertIfNegative val="0"/>
          <c:cat>
            <c:strRef>
              <c:f>'Summary sheet'!$P$101:$W$101</c:f>
              <c:strCache>
                <c:ptCount val="8"/>
                <c:pt idx="0">
                  <c:v># index cases offered index testing services</c:v>
                </c:pt>
                <c:pt idx="1">
                  <c:v># index cases that accepted index testing services</c:v>
                </c:pt>
                <c:pt idx="2">
                  <c:v># contacts elicited</c:v>
                </c:pt>
                <c:pt idx="3">
                  <c:v># Reached</c:v>
                </c:pt>
                <c:pt idx="4">
                  <c:v># tested</c:v>
                </c:pt>
                <c:pt idx="5">
                  <c:v># Pos</c:v>
                </c:pt>
                <c:pt idx="6">
                  <c:v>#Known positives</c:v>
                </c:pt>
                <c:pt idx="7">
                  <c:v># Not tested </c:v>
                </c:pt>
              </c:strCache>
            </c:strRef>
          </c:cat>
          <c:val>
            <c:numRef>
              <c:f>'Summary sheet'!$P$102:$W$102</c:f>
              <c:numCache>
                <c:formatCode>General</c:formatCode>
                <c:ptCount val="8"/>
              </c:numCache>
            </c:numRef>
          </c:val>
          <c:extLst xmlns:c16r2="http://schemas.microsoft.com/office/drawing/2015/06/chart">
            <c:ext xmlns:c16="http://schemas.microsoft.com/office/drawing/2014/chart" uri="{C3380CC4-5D6E-409C-BE32-E72D297353CC}">
              <c16:uniqueId val="{00000000-6570-45CE-A912-00CC5245AA24}"/>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'Summary sheet'!$P$101:$W$101</c:f>
              <c:strCache>
                <c:ptCount val="8"/>
                <c:pt idx="0">
                  <c:v># index cases offered index testing services</c:v>
                </c:pt>
                <c:pt idx="1">
                  <c:v># index cases that accepted index testing services</c:v>
                </c:pt>
                <c:pt idx="2">
                  <c:v># contacts elicited</c:v>
                </c:pt>
                <c:pt idx="3">
                  <c:v># Reached</c:v>
                </c:pt>
                <c:pt idx="4">
                  <c:v># tested</c:v>
                </c:pt>
                <c:pt idx="5">
                  <c:v># Pos</c:v>
                </c:pt>
                <c:pt idx="6">
                  <c:v>#Known positives</c:v>
                </c:pt>
                <c:pt idx="7">
                  <c:v># Not tested </c:v>
                </c:pt>
              </c:strCache>
            </c:strRef>
          </c:cat>
          <c:val>
            <c:numRef>
              <c:f>'Summary sheet'!$P$103:$W$103</c:f>
              <c:numCache>
                <c:formatCode>General</c:formatCode>
                <c:ptCount val="8"/>
                <c:pt idx="0">
                  <c:v>1050</c:v>
                </c:pt>
                <c:pt idx="1">
                  <c:v>1023</c:v>
                </c:pt>
                <c:pt idx="2">
                  <c:v>1945</c:v>
                </c:pt>
                <c:pt idx="3">
                  <c:v>1566</c:v>
                </c:pt>
                <c:pt idx="4">
                  <c:v>1404</c:v>
                </c:pt>
                <c:pt idx="5">
                  <c:v>58</c:v>
                </c:pt>
                <c:pt idx="6">
                  <c:v>162</c:v>
                </c:pt>
                <c:pt idx="7">
                  <c:v>379</c:v>
                </c:pt>
              </c:numCache>
            </c:numRef>
          </c:val>
          <c:extLst xmlns:c16r2="http://schemas.microsoft.com/office/drawing/2015/06/chart">
            <c:ext xmlns:c16="http://schemas.microsoft.com/office/drawing/2014/chart" uri="{C3380CC4-5D6E-409C-BE32-E72D297353CC}">
              <c16:uniqueId val="{00000001-6570-45CE-A912-00CC5245AA24}"/>
            </c:ext>
          </c:extLst>
        </c:ser>
        <c:dLbls>
          <c:showLegendKey val="0"/>
          <c:showVal val="0"/>
          <c:showCatName val="0"/>
          <c:showSerName val="0"/>
          <c:showPercent val="0"/>
          <c:showBubbleSize val="0"/>
        </c:dLbls>
        <c:gapWidth val="219"/>
        <c:overlap val="-27"/>
        <c:axId val="284237824"/>
        <c:axId val="284239360"/>
      </c:barChart>
      <c:catAx>
        <c:axId val="28423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000000"/>
                </a:solidFill>
                <a:latin typeface="+mn-lt"/>
                <a:ea typeface="+mn-ea"/>
                <a:cs typeface="+mn-cs"/>
              </a:defRPr>
            </a:pPr>
            <a:endParaRPr lang="en-US"/>
          </a:p>
        </c:txPr>
        <c:crossAx val="284239360"/>
        <c:crosses val="autoZero"/>
        <c:auto val="1"/>
        <c:lblAlgn val="ctr"/>
        <c:lblOffset val="100"/>
        <c:noMultiLvlLbl val="0"/>
      </c:catAx>
      <c:valAx>
        <c:axId val="284239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rgbClr val="000000"/>
                </a:solidFill>
                <a:latin typeface="+mn-lt"/>
                <a:ea typeface="+mn-ea"/>
                <a:cs typeface="+mn-cs"/>
              </a:defRPr>
            </a:pPr>
            <a:endParaRPr lang="en-US"/>
          </a:p>
        </c:txPr>
        <c:crossAx val="28423782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255447389058268E-2"/>
          <c:y val="2.9283120590190431E-2"/>
          <c:w val="0.84124823514752323"/>
          <c:h val="0.83939319595206074"/>
        </c:manualLayout>
      </c:layout>
      <c:barChart>
        <c:barDir val="col"/>
        <c:grouping val="clustered"/>
        <c:varyColors val="0"/>
        <c:ser>
          <c:idx val="0"/>
          <c:order val="0"/>
          <c:tx>
            <c:strRef>
              <c:f>'[Chart in Microsoft PowerPoint]EID graph'!$E$11</c:f>
              <c:strCache>
                <c:ptCount val="1"/>
                <c:pt idx="0">
                  <c:v># positive </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PowerPoint]EID graph'!$D$12:$D$14</c:f>
              <c:strCache>
                <c:ptCount val="3"/>
                <c:pt idx="0">
                  <c:v>0-≤2mo</c:v>
                </c:pt>
                <c:pt idx="1">
                  <c:v>2-12mo</c:v>
                </c:pt>
                <c:pt idx="2">
                  <c:v>&gt;12mo</c:v>
                </c:pt>
              </c:strCache>
            </c:strRef>
          </c:cat>
          <c:val>
            <c:numRef>
              <c:f>'[Chart in Microsoft PowerPoint]EID graph'!$E$12:$E$14</c:f>
              <c:numCache>
                <c:formatCode>General</c:formatCode>
                <c:ptCount val="3"/>
                <c:pt idx="0">
                  <c:v>20</c:v>
                </c:pt>
                <c:pt idx="1">
                  <c:v>91</c:v>
                </c:pt>
                <c:pt idx="2">
                  <c:v>28</c:v>
                </c:pt>
              </c:numCache>
            </c:numRef>
          </c:val>
          <c:extLst xmlns:c16r2="http://schemas.microsoft.com/office/drawing/2015/06/chart">
            <c:ext xmlns:c16="http://schemas.microsoft.com/office/drawing/2014/chart" uri="{C3380CC4-5D6E-409C-BE32-E72D297353CC}">
              <c16:uniqueId val="{00000000-7B1A-4951-8951-1EC1348916B3}"/>
            </c:ext>
          </c:extLst>
        </c:ser>
        <c:ser>
          <c:idx val="1"/>
          <c:order val="1"/>
          <c:tx>
            <c:strRef>
              <c:f>'[Chart in Microsoft PowerPoint]EID graph'!$F$11</c:f>
              <c:strCache>
                <c:ptCount val="1"/>
                <c:pt idx="0">
                  <c:v># negatives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PowerPoint]EID graph'!$D$12:$D$14</c:f>
              <c:strCache>
                <c:ptCount val="3"/>
                <c:pt idx="0">
                  <c:v>0-≤2mo</c:v>
                </c:pt>
                <c:pt idx="1">
                  <c:v>2-12mo</c:v>
                </c:pt>
                <c:pt idx="2">
                  <c:v>&gt;12mo</c:v>
                </c:pt>
              </c:strCache>
            </c:strRef>
          </c:cat>
          <c:val>
            <c:numRef>
              <c:f>'[Chart in Microsoft PowerPoint]EID graph'!$F$12:$F$14</c:f>
              <c:numCache>
                <c:formatCode>General</c:formatCode>
                <c:ptCount val="3"/>
                <c:pt idx="0">
                  <c:v>874</c:v>
                </c:pt>
                <c:pt idx="1">
                  <c:v>697</c:v>
                </c:pt>
                <c:pt idx="2">
                  <c:v>17</c:v>
                </c:pt>
              </c:numCache>
            </c:numRef>
          </c:val>
          <c:extLst xmlns:c16r2="http://schemas.microsoft.com/office/drawing/2015/06/chart">
            <c:ext xmlns:c16="http://schemas.microsoft.com/office/drawing/2014/chart" uri="{C3380CC4-5D6E-409C-BE32-E72D297353CC}">
              <c16:uniqueId val="{00000001-7B1A-4951-8951-1EC1348916B3}"/>
            </c:ext>
          </c:extLst>
        </c:ser>
        <c:dLbls>
          <c:showLegendKey val="0"/>
          <c:showVal val="0"/>
          <c:showCatName val="0"/>
          <c:showSerName val="0"/>
          <c:showPercent val="0"/>
          <c:showBubbleSize val="0"/>
        </c:dLbls>
        <c:gapWidth val="219"/>
        <c:overlap val="-27"/>
        <c:axId val="220662784"/>
        <c:axId val="220672768"/>
      </c:barChart>
      <c:scatterChart>
        <c:scatterStyle val="lineMarker"/>
        <c:varyColors val="0"/>
        <c:ser>
          <c:idx val="2"/>
          <c:order val="2"/>
          <c:tx>
            <c:strRef>
              <c:f>'[Chart in Microsoft PowerPoint]EID graph'!$G$11</c:f>
              <c:strCache>
                <c:ptCount val="1"/>
                <c:pt idx="0">
                  <c:v>Positivity rate (%)</c:v>
                </c:pt>
              </c:strCache>
            </c:strRef>
          </c:tx>
          <c:spPr>
            <a:ln w="25400" cap="rnd">
              <a:noFill/>
              <a:round/>
            </a:ln>
            <a:effectLst/>
          </c:spPr>
          <c:marker>
            <c:symbol val="circle"/>
            <c:size val="5"/>
            <c:spPr>
              <a:solidFill>
                <a:srgbClr val="7030A0"/>
              </a:solidFill>
              <a:ln w="38100">
                <a:solidFill>
                  <a:srgbClr val="7030A0"/>
                </a:solidFill>
              </a:ln>
              <a:effectLst/>
            </c:spPr>
          </c:marker>
          <c:dLbls>
            <c:dLbl>
              <c:idx val="0"/>
              <c:layout>
                <c:manualLayout>
                  <c:x val="-7.1713147410358585E-2"/>
                  <c:y val="-0.16017316017316025"/>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7B1A-4951-8951-1EC1348916B3}"/>
                </c:ext>
              </c:extLst>
            </c:dLbl>
            <c:dLbl>
              <c:idx val="1"/>
              <c:layout>
                <c:manualLayout>
                  <c:x val="-8.7649402390438294E-2"/>
                  <c:y val="-0.23376623376623376"/>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7B1A-4951-8951-1EC1348916B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'[Chart in Microsoft PowerPoint]EID graph'!$D$12:$D$14</c:f>
              <c:strCache>
                <c:ptCount val="3"/>
                <c:pt idx="0">
                  <c:v>0-≤2mo</c:v>
                </c:pt>
                <c:pt idx="1">
                  <c:v>2-12mo</c:v>
                </c:pt>
                <c:pt idx="2">
                  <c:v>&gt;12mo</c:v>
                </c:pt>
              </c:strCache>
            </c:strRef>
          </c:xVal>
          <c:yVal>
            <c:numRef>
              <c:f>'[Chart in Microsoft PowerPoint]EID graph'!$G$12:$G$14</c:f>
              <c:numCache>
                <c:formatCode>0%</c:formatCode>
                <c:ptCount val="3"/>
                <c:pt idx="0">
                  <c:v>2.2371364653243849E-2</c:v>
                </c:pt>
                <c:pt idx="1">
                  <c:v>0.11548223350253807</c:v>
                </c:pt>
                <c:pt idx="2">
                  <c:v>0.62222222222222223</c:v>
                </c:pt>
              </c:numCache>
            </c:numRef>
          </c:yVal>
          <c:smooth val="0"/>
          <c:extLst xmlns:c16r2="http://schemas.microsoft.com/office/drawing/2015/06/chart">
            <c:ext xmlns:c16="http://schemas.microsoft.com/office/drawing/2014/chart" uri="{C3380CC4-5D6E-409C-BE32-E72D297353CC}">
              <c16:uniqueId val="{00000004-7B1A-4951-8951-1EC1348916B3}"/>
            </c:ext>
          </c:extLst>
        </c:ser>
        <c:dLbls>
          <c:showLegendKey val="0"/>
          <c:showVal val="0"/>
          <c:showCatName val="0"/>
          <c:showSerName val="0"/>
          <c:showPercent val="0"/>
          <c:showBubbleSize val="0"/>
        </c:dLbls>
        <c:axId val="220680960"/>
        <c:axId val="220674688"/>
      </c:scatterChart>
      <c:catAx>
        <c:axId val="220662784"/>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en-US"/>
          </a:p>
        </c:txPr>
        <c:crossAx val="220672768"/>
        <c:crosses val="autoZero"/>
        <c:auto val="1"/>
        <c:lblAlgn val="ctr"/>
        <c:lblOffset val="100"/>
        <c:noMultiLvlLbl val="0"/>
      </c:catAx>
      <c:valAx>
        <c:axId val="220672768"/>
        <c:scaling>
          <c:orientation val="minMax"/>
        </c:scaling>
        <c:delete val="0"/>
        <c:axPos val="l"/>
        <c:title>
          <c:tx>
            <c:rich>
              <a:bodyPr rot="-5400000" spcFirstLastPara="1" vertOverflow="ellipsis" vert="horz" wrap="square" anchor="ctr" anchorCtr="1"/>
              <a:lstStyle/>
              <a:p>
                <a:pPr>
                  <a:defRPr sz="1400" b="0" i="0" u="none" strike="noStrike" kern="1200" baseline="0">
                    <a:solidFill>
                      <a:srgbClr val="000000"/>
                    </a:solidFill>
                    <a:latin typeface="+mn-lt"/>
                    <a:ea typeface="+mn-ea"/>
                    <a:cs typeface="+mn-cs"/>
                  </a:defRPr>
                </a:pPr>
                <a:r>
                  <a:rPr lang="en-US" sz="1400">
                    <a:solidFill>
                      <a:srgbClr val="000000"/>
                    </a:solidFill>
                  </a:rPr>
                  <a:t>Number</a:t>
                </a:r>
              </a:p>
            </c:rich>
          </c:tx>
          <c:layout/>
          <c:overlay val="0"/>
          <c:spPr>
            <a:noFill/>
            <a:ln>
              <a:noFill/>
            </a:ln>
            <a:effectLst/>
          </c:sp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220662784"/>
        <c:crosses val="autoZero"/>
        <c:crossBetween val="between"/>
      </c:valAx>
      <c:valAx>
        <c:axId val="220674688"/>
        <c:scaling>
          <c:orientation val="minMax"/>
        </c:scaling>
        <c:delete val="0"/>
        <c:axPos val="r"/>
        <c:title>
          <c:tx>
            <c:rich>
              <a:bodyPr rot="-5400000" spcFirstLastPara="1" vertOverflow="ellipsis" vert="horz" wrap="square" anchor="ctr" anchorCtr="1"/>
              <a:lstStyle/>
              <a:p>
                <a:pPr>
                  <a:defRPr sz="1400" b="0" i="0" u="none" strike="noStrike" kern="1200" baseline="0">
                    <a:solidFill>
                      <a:srgbClr val="000000"/>
                    </a:solidFill>
                    <a:latin typeface="+mn-lt"/>
                    <a:ea typeface="+mn-ea"/>
                    <a:cs typeface="+mn-cs"/>
                  </a:defRPr>
                </a:pPr>
                <a:r>
                  <a:rPr lang="en-US" sz="1400">
                    <a:solidFill>
                      <a:srgbClr val="000000"/>
                    </a:solidFill>
                  </a:rPr>
                  <a:t>Positivity (%)</a:t>
                </a:r>
              </a:p>
            </c:rich>
          </c:tx>
          <c:layout/>
          <c:overlay val="0"/>
          <c:spPr>
            <a:noFill/>
            <a:ln>
              <a:noFill/>
            </a:ln>
            <a:effectLst/>
          </c:spPr>
        </c:title>
        <c:numFmt formatCode="0%"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220680960"/>
        <c:crosses val="max"/>
        <c:crossBetween val="midCat"/>
      </c:valAx>
      <c:valAx>
        <c:axId val="220680960"/>
        <c:scaling>
          <c:orientation val="minMax"/>
        </c:scaling>
        <c:delete val="1"/>
        <c:axPos val="b"/>
        <c:numFmt formatCode="General" sourceLinked="1"/>
        <c:majorTickMark val="none"/>
        <c:minorTickMark val="none"/>
        <c:tickLblPos val="nextTo"/>
        <c:crossAx val="22067468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EID!$C$24</c:f>
              <c:strCache>
                <c:ptCount val="1"/>
                <c:pt idx="0">
                  <c:v>EID Samples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EID!$B$25:$B$28</c:f>
              <c:strCache>
                <c:ptCount val="4"/>
                <c:pt idx="0">
                  <c:v>Q1</c:v>
                </c:pt>
                <c:pt idx="1">
                  <c:v>Q2</c:v>
                </c:pt>
                <c:pt idx="2">
                  <c:v>Q3</c:v>
                </c:pt>
                <c:pt idx="3">
                  <c:v>Q4</c:v>
                </c:pt>
              </c:strCache>
            </c:strRef>
          </c:cat>
          <c:val>
            <c:numRef>
              <c:f>EID!$C$25:$C$28</c:f>
              <c:numCache>
                <c:formatCode>General</c:formatCode>
                <c:ptCount val="4"/>
                <c:pt idx="0">
                  <c:v>138</c:v>
                </c:pt>
                <c:pt idx="1">
                  <c:v>348</c:v>
                </c:pt>
                <c:pt idx="2">
                  <c:v>386</c:v>
                </c:pt>
                <c:pt idx="3">
                  <c:v>515</c:v>
                </c:pt>
              </c:numCache>
            </c:numRef>
          </c:val>
          <c:extLst xmlns:c16r2="http://schemas.microsoft.com/office/drawing/2015/06/chart">
            <c:ext xmlns:c16="http://schemas.microsoft.com/office/drawing/2014/chart" uri="{C3380CC4-5D6E-409C-BE32-E72D297353CC}">
              <c16:uniqueId val="{00000000-A83D-4F33-A7CA-C944BFA29459}"/>
            </c:ext>
          </c:extLst>
        </c:ser>
        <c:ser>
          <c:idx val="1"/>
          <c:order val="1"/>
          <c:tx>
            <c:strRef>
              <c:f>EID!$D$24</c:f>
              <c:strCache>
                <c:ptCount val="1"/>
                <c:pt idx="0">
                  <c:v>Pos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EID!$B$25:$B$28</c:f>
              <c:strCache>
                <c:ptCount val="4"/>
                <c:pt idx="0">
                  <c:v>Q1</c:v>
                </c:pt>
                <c:pt idx="1">
                  <c:v>Q2</c:v>
                </c:pt>
                <c:pt idx="2">
                  <c:v>Q3</c:v>
                </c:pt>
                <c:pt idx="3">
                  <c:v>Q4</c:v>
                </c:pt>
              </c:strCache>
            </c:strRef>
          </c:cat>
          <c:val>
            <c:numRef>
              <c:f>EID!$D$25:$D$28</c:f>
              <c:numCache>
                <c:formatCode>General</c:formatCode>
                <c:ptCount val="4"/>
                <c:pt idx="0">
                  <c:v>5</c:v>
                </c:pt>
                <c:pt idx="1">
                  <c:v>25</c:v>
                </c:pt>
                <c:pt idx="2">
                  <c:v>33</c:v>
                </c:pt>
                <c:pt idx="3">
                  <c:v>34</c:v>
                </c:pt>
              </c:numCache>
            </c:numRef>
          </c:val>
          <c:extLst xmlns:c16r2="http://schemas.microsoft.com/office/drawing/2015/06/chart">
            <c:ext xmlns:c16="http://schemas.microsoft.com/office/drawing/2014/chart" uri="{C3380CC4-5D6E-409C-BE32-E72D297353CC}">
              <c16:uniqueId val="{00000001-A83D-4F33-A7CA-C944BFA29459}"/>
            </c:ext>
          </c:extLst>
        </c:ser>
        <c:dLbls>
          <c:showLegendKey val="0"/>
          <c:showVal val="0"/>
          <c:showCatName val="0"/>
          <c:showSerName val="0"/>
          <c:showPercent val="0"/>
          <c:showBubbleSize val="0"/>
        </c:dLbls>
        <c:gapWidth val="150"/>
        <c:axId val="220800512"/>
        <c:axId val="220802048"/>
      </c:barChart>
      <c:catAx>
        <c:axId val="22080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220802048"/>
        <c:crosses val="autoZero"/>
        <c:auto val="1"/>
        <c:lblAlgn val="ctr"/>
        <c:lblOffset val="100"/>
        <c:noMultiLvlLbl val="0"/>
      </c:catAx>
      <c:valAx>
        <c:axId val="220802048"/>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crossAx val="220800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09305231728878"/>
          <c:y val="3.6552484553679591E-2"/>
          <c:w val="0.88331498369548089"/>
          <c:h val="0.77120895545539792"/>
        </c:manualLayout>
      </c:layout>
      <c:lineChart>
        <c:grouping val="standard"/>
        <c:varyColors val="0"/>
        <c:ser>
          <c:idx val="0"/>
          <c:order val="0"/>
          <c:tx>
            <c:strRef>
              <c:f>'MMD FY21'!$D$10</c:f>
              <c:strCache>
                <c:ptCount val="1"/>
                <c:pt idx="0">
                  <c:v>not on MMD</c:v>
                </c:pt>
              </c:strCache>
            </c:strRef>
          </c:tx>
          <c:spPr>
            <a:ln w="28575"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'MMD FY21'!$E$9:$L$9</c:f>
              <c:strCache>
                <c:ptCount val="8"/>
                <c:pt idx="0">
                  <c:v>FY 20Q1</c:v>
                </c:pt>
                <c:pt idx="1">
                  <c:v>FY 20Q2</c:v>
                </c:pt>
                <c:pt idx="2">
                  <c:v>FY 20Q3</c:v>
                </c:pt>
                <c:pt idx="3">
                  <c:v>FY 20Q4</c:v>
                </c:pt>
                <c:pt idx="4">
                  <c:v>FY21Q1</c:v>
                </c:pt>
                <c:pt idx="5">
                  <c:v>FY21Q2</c:v>
                </c:pt>
                <c:pt idx="6">
                  <c:v>FY2 Q3</c:v>
                </c:pt>
                <c:pt idx="7">
                  <c:v>FY21Q4</c:v>
                </c:pt>
              </c:strCache>
            </c:strRef>
          </c:cat>
          <c:val>
            <c:numRef>
              <c:f>'MMD FY21'!$E$10:$L$10</c:f>
              <c:numCache>
                <c:formatCode>0%</c:formatCode>
                <c:ptCount val="8"/>
                <c:pt idx="0">
                  <c:v>0.21177038109020743</c:v>
                </c:pt>
                <c:pt idx="1">
                  <c:v>2.7584245698848285E-2</c:v>
                </c:pt>
                <c:pt idx="2">
                  <c:v>3.7401574803149606E-3</c:v>
                </c:pt>
                <c:pt idx="3" formatCode="0.0%">
                  <c:v>5.0708165763245321E-3</c:v>
                </c:pt>
                <c:pt idx="4" formatCode="0.0%">
                  <c:v>7.2745090648675135E-3</c:v>
                </c:pt>
                <c:pt idx="5" formatCode="0.0%">
                  <c:v>5.0395968322534193E-3</c:v>
                </c:pt>
                <c:pt idx="6" formatCode="0.0%">
                  <c:v>1.4826320248517368E-3</c:v>
                </c:pt>
                <c:pt idx="7" formatCode="0.0%">
                  <c:v>1.4254458662069881E-3</c:v>
                </c:pt>
              </c:numCache>
            </c:numRef>
          </c:val>
          <c:smooth val="0"/>
          <c:extLst xmlns:c16r2="http://schemas.microsoft.com/office/drawing/2015/06/chart">
            <c:ext xmlns:c16="http://schemas.microsoft.com/office/drawing/2014/chart" uri="{C3380CC4-5D6E-409C-BE32-E72D297353CC}">
              <c16:uniqueId val="{00000000-5EF0-4835-BBEF-968FCC3D2780}"/>
            </c:ext>
          </c:extLst>
        </c:ser>
        <c:ser>
          <c:idx val="1"/>
          <c:order val="1"/>
          <c:tx>
            <c:strRef>
              <c:f>'MMD FY21'!$D$11</c:f>
              <c:strCache>
                <c:ptCount val="1"/>
                <c:pt idx="0">
                  <c:v>MMD 3-5 months</c:v>
                </c:pt>
              </c:strCache>
            </c:strRef>
          </c:tx>
          <c:spPr>
            <a:ln w="28575" cap="rnd">
              <a:solidFill>
                <a:schemeClr val="accent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'MMD FY21'!$E$9:$L$9</c:f>
              <c:strCache>
                <c:ptCount val="8"/>
                <c:pt idx="0">
                  <c:v>FY 20Q1</c:v>
                </c:pt>
                <c:pt idx="1">
                  <c:v>FY 20Q2</c:v>
                </c:pt>
                <c:pt idx="2">
                  <c:v>FY 20Q3</c:v>
                </c:pt>
                <c:pt idx="3">
                  <c:v>FY 20Q4</c:v>
                </c:pt>
                <c:pt idx="4">
                  <c:v>FY21Q1</c:v>
                </c:pt>
                <c:pt idx="5">
                  <c:v>FY21Q2</c:v>
                </c:pt>
                <c:pt idx="6">
                  <c:v>FY2 Q3</c:v>
                </c:pt>
                <c:pt idx="7">
                  <c:v>FY21Q4</c:v>
                </c:pt>
              </c:strCache>
            </c:strRef>
          </c:cat>
          <c:val>
            <c:numRef>
              <c:f>'MMD FY21'!$E$11:$L$11</c:f>
              <c:numCache>
                <c:formatCode>0%</c:formatCode>
                <c:ptCount val="8"/>
                <c:pt idx="0">
                  <c:v>0.45819263547194083</c:v>
                </c:pt>
                <c:pt idx="1">
                  <c:v>0.30968292336129677</c:v>
                </c:pt>
                <c:pt idx="2">
                  <c:v>8.3005249343832022E-2</c:v>
                </c:pt>
                <c:pt idx="3" formatCode="0.0%">
                  <c:v>5.5021274115521358E-2</c:v>
                </c:pt>
                <c:pt idx="4" formatCode="0.0%">
                  <c:v>1.801665975651125E-2</c:v>
                </c:pt>
                <c:pt idx="5" formatCode="0.0%">
                  <c:v>1.7566594672426206E-2</c:v>
                </c:pt>
                <c:pt idx="6" formatCode="0.0%">
                  <c:v>1.8179892685682011E-2</c:v>
                </c:pt>
                <c:pt idx="7" formatCode="0.0%">
                  <c:v>1.1635616256712856E-2</c:v>
                </c:pt>
              </c:numCache>
            </c:numRef>
          </c:val>
          <c:smooth val="0"/>
          <c:extLst xmlns:c16r2="http://schemas.microsoft.com/office/drawing/2015/06/chart">
            <c:ext xmlns:c16="http://schemas.microsoft.com/office/drawing/2014/chart" uri="{C3380CC4-5D6E-409C-BE32-E72D297353CC}">
              <c16:uniqueId val="{00000001-5EF0-4835-BBEF-968FCC3D2780}"/>
            </c:ext>
          </c:extLst>
        </c:ser>
        <c:ser>
          <c:idx val="2"/>
          <c:order val="2"/>
          <c:tx>
            <c:strRef>
              <c:f>'MMD FY21'!$D$12</c:f>
              <c:strCache>
                <c:ptCount val="1"/>
                <c:pt idx="0">
                  <c:v>MMD 6+months </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'MMD FY21'!$E$9:$L$9</c:f>
              <c:strCache>
                <c:ptCount val="8"/>
                <c:pt idx="0">
                  <c:v>FY 20Q1</c:v>
                </c:pt>
                <c:pt idx="1">
                  <c:v>FY 20Q2</c:v>
                </c:pt>
                <c:pt idx="2">
                  <c:v>FY 20Q3</c:v>
                </c:pt>
                <c:pt idx="3">
                  <c:v>FY 20Q4</c:v>
                </c:pt>
                <c:pt idx="4">
                  <c:v>FY21Q1</c:v>
                </c:pt>
                <c:pt idx="5">
                  <c:v>FY21Q2</c:v>
                </c:pt>
                <c:pt idx="6">
                  <c:v>FY2 Q3</c:v>
                </c:pt>
                <c:pt idx="7">
                  <c:v>FY21Q4</c:v>
                </c:pt>
              </c:strCache>
            </c:strRef>
          </c:cat>
          <c:val>
            <c:numRef>
              <c:f>'MMD FY21'!$E$12:$L$12</c:f>
              <c:numCache>
                <c:formatCode>0%</c:formatCode>
                <c:ptCount val="8"/>
                <c:pt idx="0">
                  <c:v>0.33003698343785176</c:v>
                </c:pt>
                <c:pt idx="1">
                  <c:v>0.66273283093985502</c:v>
                </c:pt>
                <c:pt idx="2">
                  <c:v>0.913254593175853</c:v>
                </c:pt>
                <c:pt idx="3" formatCode="0.0%">
                  <c:v>0.93990790930815415</c:v>
                </c:pt>
                <c:pt idx="4" formatCode="0.0%">
                  <c:v>0.97470883117862128</c:v>
                </c:pt>
                <c:pt idx="5" formatCode="0.0%">
                  <c:v>0.97739380849532043</c:v>
                </c:pt>
                <c:pt idx="6" formatCode="0.0%">
                  <c:v>0.98033747528946624</c:v>
                </c:pt>
                <c:pt idx="7" formatCode="0.0%">
                  <c:v>0.9869389378770802</c:v>
                </c:pt>
              </c:numCache>
            </c:numRef>
          </c:val>
          <c:smooth val="0"/>
          <c:extLst xmlns:c16r2="http://schemas.microsoft.com/office/drawing/2015/06/chart">
            <c:ext xmlns:c16="http://schemas.microsoft.com/office/drawing/2014/chart" uri="{C3380CC4-5D6E-409C-BE32-E72D297353CC}">
              <c16:uniqueId val="{00000002-5EF0-4835-BBEF-968FCC3D2780}"/>
            </c:ext>
          </c:extLst>
        </c:ser>
        <c:dLbls>
          <c:showLegendKey val="0"/>
          <c:showVal val="0"/>
          <c:showCatName val="0"/>
          <c:showSerName val="0"/>
          <c:showPercent val="0"/>
          <c:showBubbleSize val="0"/>
        </c:dLbls>
        <c:marker val="1"/>
        <c:smooth val="0"/>
        <c:axId val="221073792"/>
        <c:axId val="221075328"/>
      </c:lineChart>
      <c:catAx>
        <c:axId val="22107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21075328"/>
        <c:crosses val="autoZero"/>
        <c:auto val="1"/>
        <c:lblAlgn val="ctr"/>
        <c:lblOffset val="100"/>
        <c:noMultiLvlLbl val="0"/>
      </c:catAx>
      <c:valAx>
        <c:axId val="221075328"/>
        <c:scaling>
          <c:orientation val="minMax"/>
        </c:scaling>
        <c:delete val="0"/>
        <c:axPos val="l"/>
        <c:title>
          <c:tx>
            <c:rich>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r>
                  <a:rPr lang="en-US" sz="1200">
                    <a:solidFill>
                      <a:srgbClr val="000000"/>
                    </a:solidFill>
                  </a:rPr>
                  <a:t>Percentage </a:t>
                </a:r>
              </a:p>
            </c:rich>
          </c:tx>
          <c:layout/>
          <c:overlay val="0"/>
          <c:spPr>
            <a:noFill/>
            <a:ln>
              <a:noFill/>
            </a:ln>
            <a:effectLst/>
          </c:spPr>
        </c:title>
        <c:numFmt formatCode="0%" sourceLinked="1"/>
        <c:majorTickMark val="none"/>
        <c:minorTickMark val="none"/>
        <c:tickLblPos val="nextTo"/>
        <c:spPr>
          <a:noFill/>
          <a:ln>
            <a:solidFill>
              <a:srgbClr val="00B0F0"/>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1073792"/>
        <c:crosses val="autoZero"/>
        <c:crossBetween val="between"/>
      </c:valAx>
      <c:spPr>
        <a:noFill/>
        <a:ln>
          <a:noFill/>
        </a:ln>
        <a:effectLst/>
      </c:spPr>
    </c:plotArea>
    <c:legend>
      <c:legendPos val="b"/>
      <c:layout>
        <c:manualLayout>
          <c:xMode val="edge"/>
          <c:yMode val="edge"/>
          <c:x val="7.6200510010862588E-2"/>
          <c:y val="0.93163182457289284"/>
          <c:w val="0.85132432390412638"/>
          <c:h val="6.8368175427107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chemeClr val="accent2">
          <a:lumMod val="20000"/>
          <a:lumOff val="80000"/>
        </a:schemeClr>
      </a:solid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FY21Q4!$E$82</c:f>
              <c:strCache>
                <c:ptCount val="1"/>
                <c:pt idx="0">
                  <c:v>TX_PVLS [D]</c:v>
                </c:pt>
              </c:strCache>
            </c:strRef>
          </c:tx>
          <c:spPr>
            <a:solidFill>
              <a:schemeClr val="accent5">
                <a:shade val="65000"/>
              </a:schemeClr>
            </a:solidFill>
            <a:ln>
              <a:noFill/>
            </a:ln>
            <a:effectLst/>
          </c:spPr>
          <c:invertIfNegative val="0"/>
          <c:dPt>
            <c:idx val="1"/>
            <c:invertIfNegative val="0"/>
            <c:bubble3D val="0"/>
            <c:spPr>
              <a:solidFill>
                <a:srgbClr val="FFFF00"/>
              </a:solidFill>
              <a:ln>
                <a:noFill/>
              </a:ln>
              <a:effectLst/>
            </c:spPr>
            <c:extLst xmlns:c16r2="http://schemas.microsoft.com/office/drawing/2015/06/chart">
              <c:ext xmlns:c16="http://schemas.microsoft.com/office/drawing/2014/chart" uri="{C3380CC4-5D6E-409C-BE32-E72D297353CC}">
                <c16:uniqueId val="{00000000-DAD4-49A9-B141-DAB56FD5E61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FY21Q4!$D$83:$D$86</c:f>
              <c:strCache>
                <c:ptCount val="3"/>
                <c:pt idx="0">
                  <c:v>CE</c:v>
                </c:pt>
                <c:pt idx="1">
                  <c:v>WES</c:v>
                </c:pt>
                <c:pt idx="2">
                  <c:v>Lakes </c:v>
                </c:pt>
              </c:strCache>
            </c:strRef>
          </c:cat>
          <c:val>
            <c:numRef>
              <c:f>FY21Q4!$E$83:$E$86</c:f>
              <c:numCache>
                <c:formatCode>General</c:formatCode>
                <c:ptCount val="4"/>
                <c:pt idx="0">
                  <c:v>7849</c:v>
                </c:pt>
                <c:pt idx="1">
                  <c:v>6786</c:v>
                </c:pt>
                <c:pt idx="2">
                  <c:v>2399</c:v>
                </c:pt>
                <c:pt idx="3">
                  <c:v>17034</c:v>
                </c:pt>
              </c:numCache>
            </c:numRef>
          </c:val>
          <c:extLst xmlns:c16r2="http://schemas.microsoft.com/office/drawing/2015/06/chart">
            <c:ext xmlns:c16="http://schemas.microsoft.com/office/drawing/2014/chart" uri="{C3380CC4-5D6E-409C-BE32-E72D297353CC}">
              <c16:uniqueId val="{00000000-41D3-4794-AB37-32352E5489F3}"/>
            </c:ext>
          </c:extLst>
        </c:ser>
        <c:ser>
          <c:idx val="1"/>
          <c:order val="1"/>
          <c:tx>
            <c:strRef>
              <c:f>FY21Q4!$F$82</c:f>
              <c:strCache>
                <c:ptCount val="1"/>
                <c:pt idx="0">
                  <c:v>VL Suppresion rate</c:v>
                </c:pt>
              </c:strCache>
            </c:strRef>
          </c:tx>
          <c:spPr>
            <a:solidFill>
              <a:schemeClr val="accent5"/>
            </a:solidFill>
            <a:ln>
              <a:noFill/>
            </a:ln>
            <a:effectLst/>
          </c:spPr>
          <c:invertIfNegative val="0"/>
          <c:cat>
            <c:strRef>
              <c:f>FY21Q4!$D$83:$D$86</c:f>
              <c:strCache>
                <c:ptCount val="3"/>
                <c:pt idx="0">
                  <c:v>CE</c:v>
                </c:pt>
                <c:pt idx="1">
                  <c:v>WES</c:v>
                </c:pt>
                <c:pt idx="2">
                  <c:v>Lakes </c:v>
                </c:pt>
              </c:strCache>
            </c:strRef>
          </c:cat>
          <c:val>
            <c:numRef>
              <c:f>FY21Q4!$F$83:$F$86</c:f>
              <c:numCache>
                <c:formatCode>0%</c:formatCode>
                <c:ptCount val="4"/>
                <c:pt idx="0">
                  <c:v>0.86698942540451018</c:v>
                </c:pt>
                <c:pt idx="1">
                  <c:v>0.89109932213380494</c:v>
                </c:pt>
                <c:pt idx="2">
                  <c:v>0.75281367236348473</c:v>
                </c:pt>
                <c:pt idx="3">
                  <c:v>0.86051426558647415</c:v>
                </c:pt>
              </c:numCache>
            </c:numRef>
          </c:val>
          <c:extLst xmlns:c16r2="http://schemas.microsoft.com/office/drawing/2015/06/chart">
            <c:ext xmlns:c16="http://schemas.microsoft.com/office/drawing/2014/chart" uri="{C3380CC4-5D6E-409C-BE32-E72D297353CC}">
              <c16:uniqueId val="{00000001-41D3-4794-AB37-32352E5489F3}"/>
            </c:ext>
          </c:extLst>
        </c:ser>
        <c:dLbls>
          <c:showLegendKey val="0"/>
          <c:showVal val="0"/>
          <c:showCatName val="0"/>
          <c:showSerName val="0"/>
          <c:showPercent val="0"/>
          <c:showBubbleSize val="0"/>
        </c:dLbls>
        <c:gapWidth val="219"/>
        <c:overlap val="-27"/>
        <c:axId val="221170304"/>
        <c:axId val="221188480"/>
      </c:barChart>
      <c:scatterChart>
        <c:scatterStyle val="lineMarker"/>
        <c:varyColors val="0"/>
        <c:ser>
          <c:idx val="2"/>
          <c:order val="2"/>
          <c:tx>
            <c:strRef>
              <c:f>FY21Q4!$G$82</c:f>
              <c:strCache>
                <c:ptCount val="1"/>
                <c:pt idx="0">
                  <c:v>VL Coverage</c:v>
                </c:pt>
              </c:strCache>
            </c:strRef>
          </c:tx>
          <c:spPr>
            <a:ln w="25400" cap="rnd">
              <a:noFill/>
              <a:round/>
            </a:ln>
            <a:effectLst/>
          </c:spPr>
          <c:marker>
            <c:symbol val="circle"/>
            <c:size val="5"/>
            <c:spPr>
              <a:solidFill>
                <a:srgbClr val="7030A0"/>
              </a:solidFill>
              <a:ln w="38100">
                <a:solidFill>
                  <a:srgbClr val="7030A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50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FY21Q4!$D$83:$D$86</c:f>
              <c:strCache>
                <c:ptCount val="3"/>
                <c:pt idx="0">
                  <c:v>CE</c:v>
                </c:pt>
                <c:pt idx="1">
                  <c:v>WES</c:v>
                </c:pt>
                <c:pt idx="2">
                  <c:v>Lakes </c:v>
                </c:pt>
              </c:strCache>
            </c:strRef>
          </c:xVal>
          <c:yVal>
            <c:numRef>
              <c:f>FY21Q4!$G$83:$G$86</c:f>
              <c:numCache>
                <c:formatCode>0%</c:formatCode>
                <c:ptCount val="4"/>
                <c:pt idx="0">
                  <c:v>0.72254441682776394</c:v>
                </c:pt>
                <c:pt idx="1">
                  <c:v>0.65634974368894472</c:v>
                </c:pt>
                <c:pt idx="2">
                  <c:v>0.36470051687442989</c:v>
                </c:pt>
                <c:pt idx="3">
                  <c:v>0.61317494600431965</c:v>
                </c:pt>
              </c:numCache>
            </c:numRef>
          </c:yVal>
          <c:smooth val="0"/>
          <c:extLst xmlns:c16r2="http://schemas.microsoft.com/office/drawing/2015/06/chart">
            <c:ext xmlns:c16="http://schemas.microsoft.com/office/drawing/2014/chart" uri="{C3380CC4-5D6E-409C-BE32-E72D297353CC}">
              <c16:uniqueId val="{00000002-41D3-4794-AB37-32352E5489F3}"/>
            </c:ext>
          </c:extLst>
        </c:ser>
        <c:dLbls>
          <c:showLegendKey val="0"/>
          <c:showVal val="0"/>
          <c:showCatName val="0"/>
          <c:showSerName val="0"/>
          <c:showPercent val="0"/>
          <c:showBubbleSize val="0"/>
        </c:dLbls>
        <c:axId val="221191552"/>
        <c:axId val="221190016"/>
      </c:scatterChart>
      <c:catAx>
        <c:axId val="221170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crossAx val="221188480"/>
        <c:crosses val="autoZero"/>
        <c:auto val="1"/>
        <c:lblAlgn val="ctr"/>
        <c:lblOffset val="100"/>
        <c:noMultiLvlLbl val="0"/>
      </c:catAx>
      <c:valAx>
        <c:axId val="221188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221170304"/>
        <c:crosses val="autoZero"/>
        <c:crossBetween val="between"/>
      </c:valAx>
      <c:valAx>
        <c:axId val="221190016"/>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221191552"/>
        <c:crosses val="max"/>
        <c:crossBetween val="midCat"/>
      </c:valAx>
      <c:valAx>
        <c:axId val="221191552"/>
        <c:scaling>
          <c:orientation val="minMax"/>
        </c:scaling>
        <c:delete val="1"/>
        <c:axPos val="b"/>
        <c:numFmt formatCode="General" sourceLinked="1"/>
        <c:majorTickMark val="none"/>
        <c:minorTickMark val="none"/>
        <c:tickLblPos val="nextTo"/>
        <c:crossAx val="22119001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legend>
    <c:plotVisOnly val="1"/>
    <c:dispBlanksAs val="gap"/>
    <c:showDLblsOverMax val="0"/>
  </c:chart>
  <c:spPr>
    <a:noFill/>
    <a:ln>
      <a:solidFill>
        <a:schemeClr val="accent2">
          <a:lumMod val="20000"/>
          <a:lumOff val="80000"/>
        </a:schemeClr>
      </a:solid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solidFill>
                  <a:schemeClr val="tx1">
                    <a:lumMod val="50000"/>
                  </a:schemeClr>
                </a:solidFill>
              </a:rPr>
              <a:t>FY21 VLC (%) trend by region </a:t>
            </a:r>
          </a:p>
        </c:rich>
      </c:tx>
      <c:layout/>
      <c:overlay val="0"/>
      <c:spPr>
        <a:noFill/>
        <a:ln>
          <a:noFill/>
        </a:ln>
        <a:effectLst/>
      </c:spPr>
    </c:title>
    <c:autoTitleDeleted val="0"/>
    <c:plotArea>
      <c:layout/>
      <c:barChart>
        <c:barDir val="col"/>
        <c:grouping val="clustered"/>
        <c:varyColors val="0"/>
        <c:ser>
          <c:idx val="0"/>
          <c:order val="0"/>
          <c:tx>
            <c:strRef>
              <c:f>FY21Q4!$E$112</c:f>
              <c:strCache>
                <c:ptCount val="1"/>
                <c:pt idx="0">
                  <c:v>FY21Q1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FY21Q4!$D$113:$D$116</c:f>
              <c:strCache>
                <c:ptCount val="4"/>
                <c:pt idx="0">
                  <c:v>CE</c:v>
                </c:pt>
                <c:pt idx="1">
                  <c:v>WES</c:v>
                </c:pt>
                <c:pt idx="2">
                  <c:v>Lakes </c:v>
                </c:pt>
                <c:pt idx="3">
                  <c:v>Total</c:v>
                </c:pt>
              </c:strCache>
            </c:strRef>
          </c:cat>
          <c:val>
            <c:numRef>
              <c:f>FY21Q4!$E$113:$E$116</c:f>
              <c:numCache>
                <c:formatCode>0%</c:formatCode>
                <c:ptCount val="4"/>
                <c:pt idx="0">
                  <c:v>0.55081017276531818</c:v>
                </c:pt>
                <c:pt idx="1">
                  <c:v>0.72698083894355259</c:v>
                </c:pt>
                <c:pt idx="2">
                  <c:v>0.28682020514805495</c:v>
                </c:pt>
                <c:pt idx="3">
                  <c:v>0.56476533697858411</c:v>
                </c:pt>
              </c:numCache>
            </c:numRef>
          </c:val>
          <c:extLst xmlns:c16r2="http://schemas.microsoft.com/office/drawing/2015/06/chart">
            <c:ext xmlns:c16="http://schemas.microsoft.com/office/drawing/2014/chart" uri="{C3380CC4-5D6E-409C-BE32-E72D297353CC}">
              <c16:uniqueId val="{00000000-A4D9-4D93-9E44-217D99F4814B}"/>
            </c:ext>
          </c:extLst>
        </c:ser>
        <c:ser>
          <c:idx val="1"/>
          <c:order val="1"/>
          <c:tx>
            <c:strRef>
              <c:f>FY21Q4!$F$112</c:f>
              <c:strCache>
                <c:ptCount val="1"/>
                <c:pt idx="0">
                  <c:v>FY21Q2</c:v>
                </c:pt>
              </c:strCache>
            </c:strRef>
          </c:tx>
          <c:spPr>
            <a:solidFill>
              <a:schemeClr val="accent4"/>
            </a:solidFill>
            <a:ln>
              <a:noFill/>
            </a:ln>
            <a:effectLst/>
          </c:spPr>
          <c:invertIfNegative val="0"/>
          <c:cat>
            <c:strRef>
              <c:f>FY21Q4!$D$113:$D$116</c:f>
              <c:strCache>
                <c:ptCount val="4"/>
                <c:pt idx="0">
                  <c:v>CE</c:v>
                </c:pt>
                <c:pt idx="1">
                  <c:v>WES</c:v>
                </c:pt>
                <c:pt idx="2">
                  <c:v>Lakes </c:v>
                </c:pt>
                <c:pt idx="3">
                  <c:v>Total</c:v>
                </c:pt>
              </c:strCache>
            </c:strRef>
          </c:cat>
          <c:val>
            <c:numRef>
              <c:f>FY21Q4!$F$113:$F$116</c:f>
              <c:numCache>
                <c:formatCode>0%</c:formatCode>
                <c:ptCount val="4"/>
                <c:pt idx="0">
                  <c:v>0.64331145885916208</c:v>
                </c:pt>
                <c:pt idx="1">
                  <c:v>0.63324189779538753</c:v>
                </c:pt>
                <c:pt idx="2">
                  <c:v>0.28736349453978161</c:v>
                </c:pt>
                <c:pt idx="3">
                  <c:v>0.5522975762672987</c:v>
                </c:pt>
              </c:numCache>
            </c:numRef>
          </c:val>
          <c:extLst xmlns:c16r2="http://schemas.microsoft.com/office/drawing/2015/06/chart">
            <c:ext xmlns:c16="http://schemas.microsoft.com/office/drawing/2014/chart" uri="{C3380CC4-5D6E-409C-BE32-E72D297353CC}">
              <c16:uniqueId val="{00000001-A4D9-4D93-9E44-217D99F4814B}"/>
            </c:ext>
          </c:extLst>
        </c:ser>
        <c:ser>
          <c:idx val="2"/>
          <c:order val="2"/>
          <c:tx>
            <c:strRef>
              <c:f>FY21Q4!$G$112</c:f>
              <c:strCache>
                <c:ptCount val="1"/>
                <c:pt idx="0">
                  <c:v>FY21Q3</c:v>
                </c:pt>
              </c:strCache>
            </c:strRef>
          </c:tx>
          <c:spPr>
            <a:solidFill>
              <a:schemeClr val="accent6"/>
            </a:solidFill>
            <a:ln>
              <a:noFill/>
            </a:ln>
            <a:effectLst/>
          </c:spPr>
          <c:invertIfNegative val="0"/>
          <c:cat>
            <c:strRef>
              <c:f>FY21Q4!$D$113:$D$116</c:f>
              <c:strCache>
                <c:ptCount val="4"/>
                <c:pt idx="0">
                  <c:v>CE</c:v>
                </c:pt>
                <c:pt idx="1">
                  <c:v>WES</c:v>
                </c:pt>
                <c:pt idx="2">
                  <c:v>Lakes </c:v>
                </c:pt>
                <c:pt idx="3">
                  <c:v>Total</c:v>
                </c:pt>
              </c:strCache>
            </c:strRef>
          </c:cat>
          <c:val>
            <c:numRef>
              <c:f>FY21Q4!$G$113:$G$116</c:f>
              <c:numCache>
                <c:formatCode>0%</c:formatCode>
                <c:ptCount val="4"/>
                <c:pt idx="0">
                  <c:v>0.70640394088669956</c:v>
                </c:pt>
                <c:pt idx="1">
                  <c:v>0.58545636910732202</c:v>
                </c:pt>
                <c:pt idx="2">
                  <c:v>0.28989320538616314</c:v>
                </c:pt>
                <c:pt idx="3">
                  <c:v>0.55979835220646323</c:v>
                </c:pt>
              </c:numCache>
            </c:numRef>
          </c:val>
          <c:extLst xmlns:c16r2="http://schemas.microsoft.com/office/drawing/2015/06/chart">
            <c:ext xmlns:c16="http://schemas.microsoft.com/office/drawing/2014/chart" uri="{C3380CC4-5D6E-409C-BE32-E72D297353CC}">
              <c16:uniqueId val="{00000002-A4D9-4D93-9E44-217D99F4814B}"/>
            </c:ext>
          </c:extLst>
        </c:ser>
        <c:ser>
          <c:idx val="3"/>
          <c:order val="3"/>
          <c:tx>
            <c:strRef>
              <c:f>FY21Q4!$H$112</c:f>
              <c:strCache>
                <c:ptCount val="1"/>
                <c:pt idx="0">
                  <c:v>FY21Q4</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FY21Q4!$D$113:$D$116</c:f>
              <c:strCache>
                <c:ptCount val="4"/>
                <c:pt idx="0">
                  <c:v>CE</c:v>
                </c:pt>
                <c:pt idx="1">
                  <c:v>WES</c:v>
                </c:pt>
                <c:pt idx="2">
                  <c:v>Lakes </c:v>
                </c:pt>
                <c:pt idx="3">
                  <c:v>Total</c:v>
                </c:pt>
              </c:strCache>
            </c:strRef>
          </c:cat>
          <c:val>
            <c:numRef>
              <c:f>FY21Q4!$H$113:$H$116</c:f>
              <c:numCache>
                <c:formatCode>0%</c:formatCode>
                <c:ptCount val="4"/>
                <c:pt idx="0">
                  <c:v>0.72254441682776394</c:v>
                </c:pt>
                <c:pt idx="1">
                  <c:v>0.65634974368894472</c:v>
                </c:pt>
                <c:pt idx="2">
                  <c:v>0.36470051687442989</c:v>
                </c:pt>
                <c:pt idx="3">
                  <c:v>0.61</c:v>
                </c:pt>
              </c:numCache>
            </c:numRef>
          </c:val>
          <c:extLst xmlns:c16r2="http://schemas.microsoft.com/office/drawing/2015/06/chart">
            <c:ext xmlns:c16="http://schemas.microsoft.com/office/drawing/2014/chart" uri="{C3380CC4-5D6E-409C-BE32-E72D297353CC}">
              <c16:uniqueId val="{00000003-A4D9-4D93-9E44-217D99F4814B}"/>
            </c:ext>
          </c:extLst>
        </c:ser>
        <c:dLbls>
          <c:showLegendKey val="0"/>
          <c:showVal val="0"/>
          <c:showCatName val="0"/>
          <c:showSerName val="0"/>
          <c:showPercent val="0"/>
          <c:showBubbleSize val="0"/>
        </c:dLbls>
        <c:gapWidth val="219"/>
        <c:overlap val="-27"/>
        <c:axId val="221242496"/>
        <c:axId val="221244032"/>
      </c:barChart>
      <c:catAx>
        <c:axId val="22124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221244032"/>
        <c:crosses val="autoZero"/>
        <c:auto val="1"/>
        <c:lblAlgn val="ctr"/>
        <c:lblOffset val="100"/>
        <c:noMultiLvlLbl val="0"/>
      </c:catAx>
      <c:valAx>
        <c:axId val="2212440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50000"/>
                  </a:schemeClr>
                </a:solidFill>
                <a:latin typeface="+mn-lt"/>
                <a:ea typeface="+mn-ea"/>
                <a:cs typeface="+mn-cs"/>
              </a:defRPr>
            </a:pPr>
            <a:endParaRPr lang="en-US"/>
          </a:p>
        </c:txPr>
        <c:crossAx val="2212424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legend>
    <c:plotVisOnly val="1"/>
    <c:dispBlanksAs val="gap"/>
    <c:showDLblsOverMax val="0"/>
  </c:chart>
  <c:spPr>
    <a:noFill/>
    <a:ln>
      <a:solidFill>
        <a:schemeClr val="accent2">
          <a:lumMod val="20000"/>
          <a:lumOff val="80000"/>
        </a:schemeClr>
      </a:solidFill>
    </a:ln>
    <a:effectLst/>
  </c:spPr>
  <c:txPr>
    <a:bodyPr/>
    <a:lstStyle/>
    <a:p>
      <a:pPr>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'WE region'!$A$2:$A$15</cx:f>
        <cx:lvl ptCount="14">
          <cx:pt idx="0">DFY21Q2 TX_CURR</cx:pt>
          <cx:pt idx="1">Transfer in</cx:pt>
          <cx:pt idx="2">TX_New </cx:pt>
          <cx:pt idx="3">TX_RTT</cx:pt>
          <cx:pt idx="4">Potential TX_CURR</cx:pt>
          <cx:pt idx="5">Transfer out</cx:pt>
          <cx:pt idx="6">TX_ML_death</cx:pt>
          <cx:pt idx="7">TX_ML_self transfer</cx:pt>
          <cx:pt idx="8">TX_ML_refusal/stopped</cx:pt>
          <cx:pt idx="9">TX_ML IIT(on ART &lt;3 mo)</cx:pt>
          <cx:pt idx="10">TX_ML IIT(on ART 3+ mo)</cx:pt>
          <cx:pt idx="11">Calculated TX_CURR_FY21Q3</cx:pt>
          <cx:pt idx="12">Unattributed (loss/gain)</cx:pt>
          <cx:pt idx="13">Reported TX_CURR FY21Q3</cx:pt>
        </cx:lvl>
      </cx:strDim>
      <cx:numDim type="val">
        <cx:f>'WE region'!$B$2:$B$15</cx:f>
        <cx:lvl ptCount="14" formatCode="General">
          <cx:pt idx="0">10222</cx:pt>
          <cx:pt idx="1">0</cx:pt>
          <cx:pt idx="2">1154</cx:pt>
          <cx:pt idx="3">1156</cx:pt>
          <cx:pt idx="4">12532</cx:pt>
          <cx:pt idx="5">0</cx:pt>
          <cx:pt idx="6">-34</cx:pt>
          <cx:pt idx="7">-49</cx:pt>
          <cx:pt idx="8">-12</cx:pt>
          <cx:pt idx="9">-15</cx:pt>
          <cx:pt idx="10">-1401</cx:pt>
          <cx:pt idx="11">11021</cx:pt>
          <cx:pt idx="12">-465</cx:pt>
          <cx:pt idx="13">10556</cx:pt>
        </cx:lvl>
      </cx:numDim>
    </cx:data>
  </cx:chartData>
  <cx:chart>
    <cx:plotArea>
      <cx:plotAreaRegion>
        <cx:series layoutId="waterfall" uniqueId="{1C0AFDE5-07D7-4DD3-86E4-EB04B752F971}">
          <cx:dataLabels pos="outEnd">
            <cx:txPr>
              <a:bodyPr spcFirstLastPara="1" vertOverflow="ellipsis" horzOverflow="overflow" wrap="square" lIns="38100" tIns="19050" rIns="38100" bIns="19050" anchor="ctr" anchorCtr="1">
                <a:spAutoFit/>
              </a:bodyPr>
              <a:lstStyle/>
              <a:p>
                <a:pPr algn="ctr" rtl="0">
                  <a:defRPr sz="1050" b="1">
                    <a:solidFill>
                      <a:srgbClr val="000000"/>
                    </a:solidFill>
                  </a:defRPr>
                </a:pPr>
                <a:endParaRPr lang="en-US" sz="1050" b="1" i="0" u="none" strike="noStrike" kern="1200" baseline="0">
                  <a:solidFill>
                    <a:srgbClr val="000000"/>
                  </a:solidFill>
                  <a:latin typeface="Calibri"/>
                </a:endParaRPr>
              </a:p>
            </cx:txPr>
            <cx:visibility seriesName="0" categoryName="0" value="1"/>
          </cx:dataLabels>
          <cx:dataId val="0"/>
          <cx:layoutPr>
            <cx:subtotals>
              <cx:idx val="4"/>
              <cx:idx val="11"/>
              <cx:idx val="13"/>
            </cx:subtotals>
          </cx:layoutPr>
        </cx:series>
      </cx:plotAreaRegion>
      <cx:axis id="0">
        <cx:catScaling gapWidth="0.5"/>
        <cx:tickLabels/>
        <cx:spPr>
          <a:ln>
            <a:solidFill>
              <a:srgbClr val="0070C0"/>
            </a:solidFill>
          </a:ln>
        </cx:spPr>
        <cx:txPr>
          <a:bodyPr spcFirstLastPara="1" vertOverflow="ellipsis" horzOverflow="overflow" wrap="square" lIns="0" tIns="0" rIns="0" bIns="0" anchor="ctr" anchorCtr="1"/>
          <a:lstStyle/>
          <a:p>
            <a:pPr algn="ctr" rtl="0">
              <a:defRPr sz="1200" b="1">
                <a:solidFill>
                  <a:srgbClr val="000000"/>
                </a:solidFill>
              </a:defRPr>
            </a:pPr>
            <a:endParaRPr lang="en-US" sz="1200" b="1" i="0" u="none" strike="noStrike" kern="1200" baseline="0">
              <a:solidFill>
                <a:srgbClr val="000000"/>
              </a:solidFill>
              <a:latin typeface="Calibri"/>
            </a:endParaRPr>
          </a:p>
        </cx:txPr>
      </cx:axis>
      <cx:axis id="1">
        <cx:valScaling/>
        <cx:tickLabels/>
        <cx:spPr>
          <a:ln>
            <a:solidFill>
              <a:srgbClr val="0070C0"/>
            </a:solidFill>
          </a:ln>
        </cx:spPr>
        <cx:txPr>
          <a:bodyPr spcFirstLastPara="1" vertOverflow="ellipsis" horzOverflow="overflow" wrap="square" lIns="0" tIns="0" rIns="0" bIns="0" anchor="ctr" anchorCtr="1"/>
          <a:lstStyle/>
          <a:p>
            <a:pPr algn="ctr" rtl="0">
              <a:defRPr sz="1400" b="1">
                <a:solidFill>
                  <a:srgbClr val="000000"/>
                </a:solidFill>
              </a:defRPr>
            </a:pPr>
            <a:endParaRPr lang="en-US" sz="1400" b="1" i="0" u="none" strike="noStrike" kern="1200" baseline="0">
              <a:solidFill>
                <a:srgbClr val="000000"/>
              </a:solidFill>
              <a:latin typeface="Calibri"/>
            </a:endParaRPr>
          </a:p>
        </cx:txPr>
      </cx:axis>
    </cx:plotArea>
    <cx:legend pos="t" align="ctr" overlay="0">
      <cx:txPr>
        <a:bodyPr spcFirstLastPara="1" vertOverflow="ellipsis" horzOverflow="overflow" wrap="square" lIns="0" tIns="0" rIns="0" bIns="0" anchor="ctr" anchorCtr="1"/>
        <a:lstStyle/>
        <a:p>
          <a:pPr algn="ctr" rtl="0">
            <a:defRPr sz="1400" b="1">
              <a:solidFill>
                <a:srgbClr val="000000"/>
              </a:solidFill>
            </a:defRPr>
          </a:pPr>
          <a:endParaRPr lang="en-US" sz="1400" b="1" i="0" u="none" strike="noStrike" kern="1200" baseline="0">
            <a:solidFill>
              <a:srgbClr val="000000"/>
            </a:solidFill>
            <a:latin typeface="Calibri"/>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bodyPr/>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0D1D1B35-6FA9-8845-A3E6-B5BF73ACF6AB}" type="datetimeFigureOut">
              <a:rPr lang="en-US" smtClean="0"/>
              <a:t>12/16/2024</a:t>
            </a:fld>
            <a:endParaRPr lang="en-US"/>
          </a:p>
        </p:txBody>
      </p:sp>
      <p:sp>
        <p:nvSpPr>
          <p:cNvPr id="4" name="Footer Placeholder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EBF7E15F-D269-1649-8FFC-FE911534F8DE}" type="slidenum">
              <a:rPr lang="en-US" smtClean="0"/>
              <a:t>‹#›</a:t>
            </a:fld>
            <a:endParaRPr lang="en-US"/>
          </a:p>
        </p:txBody>
      </p:sp>
    </p:spTree>
    <p:extLst>
      <p:ext uri="{BB962C8B-B14F-4D97-AF65-F5344CB8AC3E}">
        <p14:creationId xmlns:p14="http://schemas.microsoft.com/office/powerpoint/2010/main" val="2941066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A9DEDDDD-250C-482E-9DE6-C403974E4336}" type="datetimeFigureOut">
              <a:rPr lang="en-US" smtClean="0"/>
              <a:t>12/16/2024</a:t>
            </a:fld>
            <a:endParaRPr lang="en-US"/>
          </a:p>
        </p:txBody>
      </p:sp>
      <p:sp>
        <p:nvSpPr>
          <p:cNvPr id="4" name="Slide Image Placehold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B78A90D8-2647-4560-8208-F58DCE3DB525}" type="slidenum">
              <a:rPr lang="en-US" smtClean="0"/>
              <a:t>‹#›</a:t>
            </a:fld>
            <a:endParaRPr lang="en-US"/>
          </a:p>
        </p:txBody>
      </p:sp>
    </p:spTree>
    <p:extLst>
      <p:ext uri="{BB962C8B-B14F-4D97-AF65-F5344CB8AC3E}">
        <p14:creationId xmlns:p14="http://schemas.microsoft.com/office/powerpoint/2010/main" val="93423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1</a:t>
            </a:fld>
            <a:endParaRPr lang="en-US"/>
          </a:p>
        </p:txBody>
      </p:sp>
    </p:spTree>
    <p:extLst>
      <p:ext uri="{BB962C8B-B14F-4D97-AF65-F5344CB8AC3E}">
        <p14:creationId xmlns:p14="http://schemas.microsoft.com/office/powerpoint/2010/main" val="185993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a:t>110% of the annual target has been achieved</a:t>
            </a:r>
            <a:r>
              <a:rPr lang="en-GB" baseline="0"/>
              <a:t> by FY21Q4. 99% of ANC attendant mothers knew their HIV status . There was test kit stock out in Isohe county that affected testing of preg women in St Thereza Hospita. There was testing gap in Aluak luak during Q1 but that is solved in subsequent quarters. Western equatoria counties did not achieve their targets despite testing all ANC attendants.</a:t>
            </a:r>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BD20B4-FED2-49D6-BAEC-D1FE00A1B2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815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Overall target is 110%</a:t>
            </a:r>
            <a:r>
              <a:rPr lang="en-US" sz="1200" b="0" i="0" u="none" strike="noStrike" kern="1200" baseline="0">
                <a:solidFill>
                  <a:schemeClr val="tx1"/>
                </a:solidFill>
                <a:effectLst/>
                <a:latin typeface="+mn-lt"/>
                <a:ea typeface="+mn-ea"/>
                <a:cs typeface="+mn-cs"/>
              </a:rPr>
              <a:t> achieved. </a:t>
            </a:r>
            <a:r>
              <a:rPr lang="en-US" sz="1200" b="0" i="0" u="none" strike="noStrike" kern="1200">
                <a:solidFill>
                  <a:schemeClr val="tx1"/>
                </a:solidFill>
                <a:effectLst/>
                <a:latin typeface="+mn-lt"/>
                <a:ea typeface="+mn-ea"/>
                <a:cs typeface="+mn-cs"/>
              </a:rPr>
              <a:t>Aluak luak PHCC, Anoul PHCC, </a:t>
            </a:r>
            <a:r>
              <a:rPr lang="en-US" sz="1200" b="0" i="0" u="none" strike="noStrike">
                <a:solidFill>
                  <a:srgbClr val="000000"/>
                </a:solidFill>
                <a:effectLst/>
                <a:latin typeface="Calibri" panose="020F0502020204030204" pitchFamily="34" charset="0"/>
              </a:rPr>
              <a:t>Nzara PHCC PHCC had lower testing coverage (95% below) of pregnant women</a:t>
            </a:r>
            <a:r>
              <a:rPr lang="en-US" sz="1200" b="0" i="0" u="none" strike="noStrike" baseline="0">
                <a:solidFill>
                  <a:srgbClr val="000000"/>
                </a:solidFill>
                <a:effectLst/>
                <a:latin typeface="Calibri" panose="020F0502020204030204" pitchFamily="34" charset="0"/>
              </a:rPr>
              <a:t> as </a:t>
            </a:r>
            <a:r>
              <a:rPr lang="en-US" sz="1200" b="0" i="0" u="none" strike="noStrike" baseline="0" err="1">
                <a:solidFill>
                  <a:srgbClr val="000000"/>
                </a:solidFill>
                <a:effectLst/>
                <a:latin typeface="Calibri" panose="020F0502020204030204" pitchFamily="34" charset="0"/>
              </a:rPr>
              <a:t>Aluakluak</a:t>
            </a:r>
            <a:r>
              <a:rPr lang="en-US" sz="1200" b="0" i="0" u="none" strike="noStrike" baseline="0">
                <a:solidFill>
                  <a:srgbClr val="000000"/>
                </a:solidFill>
                <a:effectLst/>
                <a:latin typeface="Calibri" panose="020F0502020204030204" pitchFamily="34" charset="0"/>
              </a:rPr>
              <a:t> and </a:t>
            </a:r>
            <a:r>
              <a:rPr lang="en-US" sz="1200" b="0" i="0" u="none" strike="noStrike" baseline="0" err="1">
                <a:solidFill>
                  <a:srgbClr val="000000"/>
                </a:solidFill>
                <a:effectLst/>
                <a:latin typeface="Calibri" panose="020F0502020204030204" pitchFamily="34" charset="0"/>
              </a:rPr>
              <a:t>Anuol</a:t>
            </a:r>
            <a:r>
              <a:rPr lang="en-US" sz="1200" b="0" i="0" u="none" strike="noStrike" baseline="0">
                <a:solidFill>
                  <a:srgbClr val="000000"/>
                </a:solidFill>
                <a:effectLst/>
                <a:latin typeface="Calibri" panose="020F0502020204030204" pitchFamily="34" charset="0"/>
              </a:rPr>
              <a:t> experienced insecurity and test kit stock outs</a:t>
            </a:r>
            <a:endParaRPr lang="en-US" sz="1200" b="0" i="0" u="none" strike="noStrike">
              <a:solidFill>
                <a:srgbClr val="FF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rgbClr val="000000"/>
              </a:solidFill>
              <a:effectLst/>
              <a:latin typeface="Calibri" panose="020F0502020204030204" pitchFamily="34" charset="0"/>
            </a:endParaRPr>
          </a:p>
          <a:p>
            <a:pPr rtl="0" eaLnBrk="1" fontAlgn="b" latinLnBrk="0" hangingPunct="1"/>
            <a:endParaRPr lang="en-US" sz="1200" b="0" i="0" u="none" strike="noStrike"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BD20B4-FED2-49D6-BAEC-D1FE00A1B2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227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Overall, ART coverage is at 101% (2008/1994). Mothers attending ANC else</a:t>
            </a:r>
            <a:r>
              <a:rPr lang="en-US" baseline="0"/>
              <a:t> where were referred to ICAP facilities for linkage to care making it more than 100% linkage. </a:t>
            </a:r>
            <a:r>
              <a:rPr lang="en-US"/>
              <a:t>Linkage in Yirol is at</a:t>
            </a:r>
            <a:r>
              <a:rPr lang="en-US" baseline="0"/>
              <a:t> 92%, the lowest because of high rejection rates in the region. Increased awareness and advocacy has been introduced to mitigate rejection.</a:t>
            </a:r>
            <a:br>
              <a:rPr lang="en-US" baseline="0"/>
            </a:br>
            <a:r>
              <a:rPr lang="en-US" baseline="0"/>
              <a:t/>
            </a:r>
            <a:br>
              <a:rPr lang="en-US" baseline="0"/>
            </a:br>
            <a:r>
              <a:rPr lang="en-US" baseline="0"/>
              <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8A90D8-2647-4560-8208-F58DCE3DB52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13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Overall, ART coverage is at 101% (2008/1994). Mothers attending ANC else</a:t>
            </a:r>
            <a:r>
              <a:rPr lang="en-US" baseline="0"/>
              <a:t> where were referred to ICAP facilities for linkage to care making it more than 100% linkage.</a:t>
            </a:r>
            <a:endParaRPr lang="en-US"/>
          </a:p>
          <a:p>
            <a:r>
              <a:rPr lang="en-US"/>
              <a:t>Linkage in Yirol is at</a:t>
            </a:r>
            <a:r>
              <a:rPr lang="en-US" baseline="0"/>
              <a:t> 92%, the lowest because of high rejection rates in the region. Increased awareness and advocacy has been introduced to mitigate rejection. In Mapuordit, linkage is 93% due to insecurity.</a:t>
            </a:r>
          </a:p>
          <a:p>
            <a:r>
              <a:rPr lang="en-GB" baseline="0"/>
              <a:t>100% of annual target achieved. 13 facilities didn’t achieve their annual targets. 8/13 of those came from Eastern equatoria due to the multiple protests and threats from </a:t>
            </a:r>
            <a:r>
              <a:rPr lang="en-GB" baseline="0" err="1"/>
              <a:t>Monyemiji</a:t>
            </a:r>
            <a:r>
              <a:rPr lang="en-GB" baseline="0"/>
              <a:t> group in the entire quarter. The rest came from Western Equatoria that was also affected by strike. All over, HPF partners halted services for routine healthcare.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8A90D8-2647-4560-8208-F58DCE3DB52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00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EID coverage is 84%. ART initiation for PCR positive infants is</a:t>
            </a:r>
            <a:r>
              <a:rPr lang="en-US" baseline="0"/>
              <a:t> 84% [93/111]. The EID coverage at 84% is suboptimal. A QI approach to really identify root causes should be helpful.</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8A90D8-2647-4560-8208-F58DCE3DB52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649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BD20B4-FED2-49D6-BAEC-D1FE00A1B2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1686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This indicator is on track to</a:t>
            </a:r>
            <a:r>
              <a:rPr lang="en-US" baseline="0"/>
              <a:t> meet the annual target </a:t>
            </a:r>
          </a:p>
          <a:p>
            <a:endParaRPr lang="en-US"/>
          </a:p>
          <a:p>
            <a:r>
              <a:rPr lang="en-US"/>
              <a:t>Overall, all facilities did well except two: Mention the 2 health facilities (</a:t>
            </a:r>
            <a:r>
              <a:rPr lang="en-US" err="1"/>
              <a:t>Lobone</a:t>
            </a:r>
            <a:r>
              <a:rPr lang="en-US"/>
              <a:t> 20% and </a:t>
            </a:r>
            <a:r>
              <a:rPr lang="en-US" err="1"/>
              <a:t>magwi</a:t>
            </a:r>
            <a:r>
              <a:rPr lang="en-US"/>
              <a:t> 55%PHCC) who performed poorly, both in Magwi county. </a:t>
            </a:r>
          </a:p>
        </p:txBody>
      </p:sp>
      <p:sp>
        <p:nvSpPr>
          <p:cNvPr id="4" name="Slide Number Placeholder 3"/>
          <p:cNvSpPr>
            <a:spLocks noGrp="1"/>
          </p:cNvSpPr>
          <p:nvPr>
            <p:ph type="sldNum" sz="quarter" idx="10"/>
          </p:nvPr>
        </p:nvSpPr>
        <p:spPr/>
        <p:txBody>
          <a:bodyPr/>
          <a:lstStyle/>
          <a:p>
            <a:fld id="{F55B29C3-0ECC-45D9-85EE-3E0772E546C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765737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Morobo, Rumbek East, Yirol East, Mundri West</a:t>
            </a:r>
            <a:r>
              <a:rPr lang="en-US" baseline="0"/>
              <a:t> and Mvolo counties do not have TB services. Overall FY21  achievement is 45%. Only Yambio and Yirol West county achieved annual target</a:t>
            </a:r>
            <a:endParaRPr lang="en-US"/>
          </a:p>
        </p:txBody>
      </p:sp>
      <p:sp>
        <p:nvSpPr>
          <p:cNvPr id="4" name="Slide Number Placeholder 3"/>
          <p:cNvSpPr>
            <a:spLocks noGrp="1"/>
          </p:cNvSpPr>
          <p:nvPr>
            <p:ph type="sldNum" sz="quarter" idx="10"/>
          </p:nvPr>
        </p:nvSpPr>
        <p:spPr/>
        <p:txBody>
          <a:bodyPr/>
          <a:lstStyle/>
          <a:p>
            <a:fld id="{F55B29C3-0ECC-45D9-85EE-3E0772E546C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602664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BD20B4-FED2-49D6-BAEC-D1FE00A1B269}" type="slidenum">
              <a:rPr lang="en-US" smtClean="0"/>
              <a:t>28</a:t>
            </a:fld>
            <a:endParaRPr lang="en-US"/>
          </a:p>
        </p:txBody>
      </p:sp>
    </p:spTree>
    <p:extLst>
      <p:ext uri="{BB962C8B-B14F-4D97-AF65-F5344CB8AC3E}">
        <p14:creationId xmlns:p14="http://schemas.microsoft.com/office/powerpoint/2010/main" val="424760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Overall progress to target is 40%</a:t>
            </a:r>
            <a:endParaRPr lang="en-US" b="1"/>
          </a:p>
          <a:p>
            <a:pPr marL="171450" indent="-171450">
              <a:buFont typeface="Arial" panose="020B0604020202020204" pitchFamily="34" charset="0"/>
              <a:buChar char="•"/>
            </a:pPr>
            <a:r>
              <a:rPr lang="en-US"/>
              <a:t>Except Rumbek Ceneter and </a:t>
            </a:r>
            <a:r>
              <a:rPr lang="en-US" baseline="0"/>
              <a:t>Kapoeta South , all other counties </a:t>
            </a:r>
            <a:r>
              <a:rPr lang="en-US" b="1" i="1" baseline="0"/>
              <a:t>didn’t achieve the annual targets. Yirol west reached 61%</a:t>
            </a:r>
          </a:p>
        </p:txBody>
      </p:sp>
      <p:sp>
        <p:nvSpPr>
          <p:cNvPr id="4" name="Slide Number Placeholder 3"/>
          <p:cNvSpPr>
            <a:spLocks noGrp="1"/>
          </p:cNvSpPr>
          <p:nvPr>
            <p:ph type="sldNum" sz="quarter" idx="10"/>
          </p:nvPr>
        </p:nvSpPr>
        <p:spPr/>
        <p:txBody>
          <a:bodyPr/>
          <a:lstStyle/>
          <a:p>
            <a:fld id="{35BD20B4-FED2-49D6-BAEC-D1FE00A1B269}" type="slidenum">
              <a:rPr lang="en-US" smtClean="0"/>
              <a:t>29</a:t>
            </a:fld>
            <a:endParaRPr lang="en-US"/>
          </a:p>
        </p:txBody>
      </p:sp>
    </p:spTree>
    <p:extLst>
      <p:ext uri="{BB962C8B-B14F-4D97-AF65-F5344CB8AC3E}">
        <p14:creationId xmlns:p14="http://schemas.microsoft.com/office/powerpoint/2010/main" val="989557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025" y="811213"/>
            <a:ext cx="7224713" cy="4064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u="sng">
                <a:solidFill>
                  <a:srgbClr val="00B0F0"/>
                </a:solidFill>
              </a:rPr>
              <a:t>Code: 80% and above as </a:t>
            </a:r>
            <a:r>
              <a:rPr lang="en-US" sz="1100" b="1" i="1" u="sng">
                <a:solidFill>
                  <a:srgbClr val="00B050"/>
                </a:solidFill>
              </a:rPr>
              <a:t>green</a:t>
            </a:r>
            <a:r>
              <a:rPr lang="en-US" sz="1100" b="1" i="1" u="sng">
                <a:solidFill>
                  <a:srgbClr val="00B0F0"/>
                </a:solidFill>
              </a:rPr>
              <a:t>; 60-75% as </a:t>
            </a:r>
            <a:r>
              <a:rPr lang="en-US" sz="1100" b="1" i="1" u="sng">
                <a:solidFill>
                  <a:srgbClr val="FFC000"/>
                </a:solidFill>
              </a:rPr>
              <a:t>yellow</a:t>
            </a:r>
            <a:r>
              <a:rPr lang="en-US" sz="1100" b="1" i="1" u="sng">
                <a:solidFill>
                  <a:srgbClr val="00B0F0"/>
                </a:solidFill>
              </a:rPr>
              <a:t> and below 60% as </a:t>
            </a:r>
            <a:r>
              <a:rPr lang="en-US" sz="1100" b="1" i="1" u="sng">
                <a:solidFill>
                  <a:srgbClr val="FF0000"/>
                </a:solidFill>
              </a:rPr>
              <a:t>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rgbClr val="FF0000"/>
                </a:solidFill>
              </a:rPr>
              <a:t>This</a:t>
            </a:r>
            <a:r>
              <a:rPr lang="en-US" sz="1100" b="0" i="0" baseline="0">
                <a:solidFill>
                  <a:srgbClr val="FF0000"/>
                </a:solidFill>
              </a:rPr>
              <a:t> slide shows the FY21 progress towards annual targets.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baseline="0">
                <a:solidFill>
                  <a:srgbClr val="FF0000"/>
                </a:solidFill>
              </a:rPr>
              <a:t>Four (4) -HTS_TST, TB_STAT, PMTCT_STAT, PMTCT_ART indicators  target was achieved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baseline="0">
                <a:solidFill>
                  <a:srgbClr val="FF0000"/>
                </a:solidFill>
              </a:rPr>
              <a:t>Three (3) HTS_POS, TB_ART, TX_NEW- indicators didn’t achieve the target. Three (3) PMTCT_EID, TX_CURR and TX_PVLS were yellow compared to the annual target.  The target yield was set high (6.1%) Vs actual yield which is 2.9%</a:t>
            </a:r>
            <a:endParaRPr lang="en-US" sz="1100" b="0" i="0">
              <a:solidFill>
                <a:srgbClr val="FF0000"/>
              </a:solidFill>
            </a:endParaRPr>
          </a:p>
        </p:txBody>
      </p:sp>
      <p:sp>
        <p:nvSpPr>
          <p:cNvPr id="4" name="Slide Number Placeholder 3"/>
          <p:cNvSpPr>
            <a:spLocks noGrp="1"/>
          </p:cNvSpPr>
          <p:nvPr>
            <p:ph type="sldNum" sz="quarter" idx="10"/>
          </p:nvPr>
        </p:nvSpPr>
        <p:spPr/>
        <p:txBody>
          <a:bodyPr/>
          <a:lstStyle/>
          <a:p>
            <a:fld id="{52A88C27-02F3-4E0D-80CB-06A760BE8951}" type="slidenum">
              <a:rPr lang="en-US" smtClean="0"/>
              <a:t>5</a:t>
            </a:fld>
            <a:endParaRPr lang="en-US"/>
          </a:p>
        </p:txBody>
      </p:sp>
    </p:spTree>
    <p:extLst>
      <p:ext uri="{BB962C8B-B14F-4D97-AF65-F5344CB8AC3E}">
        <p14:creationId xmlns:p14="http://schemas.microsoft.com/office/powerpoint/2010/main" val="2169863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bottom 15 facilities in terms</a:t>
            </a:r>
            <a:r>
              <a:rPr lang="en-US" baseline="0" dirty="0"/>
              <a:t> of performance against target plus absolute numbers. Most of these sites are WES facilities that have low yield  and case finding performance </a:t>
            </a:r>
          </a:p>
          <a:p>
            <a:pPr>
              <a:defRPr/>
            </a:pPr>
            <a:endParaRPr lang="en-US" dirty="0"/>
          </a:p>
          <a:p>
            <a:pPr>
              <a:defRPr/>
            </a:pPr>
            <a:r>
              <a:rPr lang="en-US" dirty="0"/>
              <a:t>Despite the overall poor performance across these 15 HFs, 9 (60%) of these sites rallied in Q4 </a:t>
            </a:r>
          </a:p>
        </p:txBody>
      </p:sp>
      <p:sp>
        <p:nvSpPr>
          <p:cNvPr id="4" name="Slide Number Placeholder 3"/>
          <p:cNvSpPr>
            <a:spLocks noGrp="1"/>
          </p:cNvSpPr>
          <p:nvPr>
            <p:ph type="sldNum" sz="quarter" idx="10"/>
          </p:nvPr>
        </p:nvSpPr>
        <p:spPr/>
        <p:txBody>
          <a:bodyPr/>
          <a:lstStyle/>
          <a:p>
            <a:fld id="{35BD20B4-FED2-49D6-BAEC-D1FE00A1B269}" type="slidenum">
              <a:rPr lang="en-US" smtClean="0"/>
              <a:t>30</a:t>
            </a:fld>
            <a:endParaRPr lang="en-US"/>
          </a:p>
        </p:txBody>
      </p:sp>
    </p:spTree>
    <p:extLst>
      <p:ext uri="{BB962C8B-B14F-4D97-AF65-F5344CB8AC3E}">
        <p14:creationId xmlns:p14="http://schemas.microsoft.com/office/powerpoint/2010/main" val="1390297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b="1"/>
              <a:t>TX_CURR by county</a:t>
            </a:r>
          </a:p>
          <a:p>
            <a:pPr marL="171450" indent="-171450">
              <a:buFont typeface="Arial" panose="020B0604020202020204" pitchFamily="34" charset="0"/>
              <a:buChar char="•"/>
            </a:pPr>
            <a:r>
              <a:rPr lang="en-US"/>
              <a:t>, Rumbek Center,</a:t>
            </a:r>
            <a:r>
              <a:rPr lang="en-US" baseline="0"/>
              <a:t> </a:t>
            </a:r>
            <a:r>
              <a:rPr lang="en-US"/>
              <a:t>Juba, Yirol West, Maridi, Kapoeta south and Yambio counties had relatively</a:t>
            </a:r>
            <a:r>
              <a:rPr lang="en-US" baseline="0"/>
              <a:t> </a:t>
            </a:r>
            <a:r>
              <a:rPr lang="en-US"/>
              <a:t>better performance although they are still yellow [60-80% range]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TX_CURR is low mainly due to the low case finding</a:t>
            </a:r>
            <a:r>
              <a:rPr lang="en-US" baseline="0"/>
              <a:t> and high IIT particularly in lakes region</a:t>
            </a:r>
            <a:endParaRPr lang="en-US"/>
          </a:p>
        </p:txBody>
      </p:sp>
      <p:sp>
        <p:nvSpPr>
          <p:cNvPr id="4" name="Slide Number Placeholder 3"/>
          <p:cNvSpPr>
            <a:spLocks noGrp="1"/>
          </p:cNvSpPr>
          <p:nvPr>
            <p:ph type="sldNum" sz="quarter" idx="10"/>
          </p:nvPr>
        </p:nvSpPr>
        <p:spPr/>
        <p:txBody>
          <a:bodyPr/>
          <a:lstStyle/>
          <a:p>
            <a:fld id="{35BD20B4-FED2-49D6-BAEC-D1FE00A1B269}" type="slidenum">
              <a:rPr lang="en-US" smtClean="0"/>
              <a:t>32</a:t>
            </a:fld>
            <a:endParaRPr lang="en-US"/>
          </a:p>
        </p:txBody>
      </p:sp>
    </p:spTree>
    <p:extLst>
      <p:ext uri="{BB962C8B-B14F-4D97-AF65-F5344CB8AC3E}">
        <p14:creationId xmlns:p14="http://schemas.microsoft.com/office/powerpoint/2010/main" val="4050107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b="1" u="sng" dirty="0"/>
              <a:t>Waterfall analysis </a:t>
            </a:r>
          </a:p>
          <a:p>
            <a:pPr marL="171450" indent="-171450">
              <a:buFont typeface="Arial" panose="020B0604020202020204" pitchFamily="34" charset="0"/>
              <a:buChar char="•"/>
            </a:pPr>
            <a:r>
              <a:rPr lang="en-US" dirty="0"/>
              <a:t>ICAP </a:t>
            </a:r>
            <a:r>
              <a:rPr lang="en-US" b="0" baseline="0" dirty="0"/>
              <a:t>TX_CURR</a:t>
            </a:r>
            <a:r>
              <a:rPr lang="en-US" dirty="0"/>
              <a:t> Reported in FY20Q4</a:t>
            </a:r>
            <a:r>
              <a:rPr lang="en-US" baseline="0" dirty="0"/>
              <a:t> 26</a:t>
            </a:r>
            <a:r>
              <a:rPr lang="en-US" b="1" baseline="0" dirty="0"/>
              <a:t>, 297</a:t>
            </a:r>
          </a:p>
          <a:p>
            <a:pPr marL="171450" indent="-171450">
              <a:buFont typeface="Arial" panose="020B0604020202020204" pitchFamily="34" charset="0"/>
              <a:buChar char="•"/>
            </a:pPr>
            <a:r>
              <a:rPr lang="en-US" b="0" baseline="0" dirty="0"/>
              <a:t>TX_NEW FY21 </a:t>
            </a:r>
            <a:r>
              <a:rPr lang="en-US" b="1" baseline="0" dirty="0"/>
              <a:t>: 8435</a:t>
            </a:r>
          </a:p>
          <a:p>
            <a:pPr marL="171450" indent="-171450">
              <a:buFont typeface="Arial" panose="020B0604020202020204" pitchFamily="34" charset="0"/>
              <a:buChar char="•"/>
            </a:pPr>
            <a:r>
              <a:rPr lang="en-US" b="0" baseline="0" dirty="0"/>
              <a:t>TX_RTT FY21 : </a:t>
            </a:r>
            <a:r>
              <a:rPr lang="en-US" b="1" baseline="0" dirty="0"/>
              <a:t>6103</a:t>
            </a:r>
            <a:br>
              <a:rPr lang="en-US" b="1" baseline="0" dirty="0"/>
            </a:br>
            <a:r>
              <a:rPr lang="en-US" b="0" baseline="0" dirty="0"/>
              <a:t>Potential TX_CURR: 40</a:t>
            </a:r>
            <a:r>
              <a:rPr lang="en-US" b="1" u="sng" baseline="0" dirty="0"/>
              <a:t>,760</a:t>
            </a:r>
          </a:p>
          <a:p>
            <a:pPr marL="171450" indent="-171450">
              <a:buFont typeface="Arial" panose="020B0604020202020204" pitchFamily="34" charset="0"/>
              <a:buChar char="•"/>
            </a:pPr>
            <a:r>
              <a:rPr lang="en-US" b="1" u="sng" baseline="0" dirty="0"/>
              <a:t>But there were also loses</a:t>
            </a:r>
          </a:p>
          <a:p>
            <a:pPr marL="171450" indent="-171450">
              <a:buFont typeface="Arial" panose="020B0604020202020204" pitchFamily="34" charset="0"/>
              <a:buChar char="•"/>
            </a:pPr>
            <a:r>
              <a:rPr lang="en-US" b="0" u="sng" baseline="0" dirty="0"/>
              <a:t>TX_ML _ death </a:t>
            </a:r>
            <a:r>
              <a:rPr lang="en-US" b="1" u="sng" baseline="0" dirty="0"/>
              <a:t>194</a:t>
            </a:r>
          </a:p>
          <a:p>
            <a:pPr marL="171450" indent="-171450">
              <a:buFont typeface="Arial" panose="020B0604020202020204" pitchFamily="34" charset="0"/>
              <a:buChar char="•"/>
            </a:pPr>
            <a:r>
              <a:rPr lang="en-US" b="0" u="sng" baseline="0" dirty="0"/>
              <a:t>Self transfer: </a:t>
            </a:r>
            <a:r>
              <a:rPr lang="en-US" b="1" u="sng" baseline="0" dirty="0"/>
              <a:t>198</a:t>
            </a:r>
          </a:p>
          <a:p>
            <a:pPr marL="171450" indent="-171450">
              <a:buFont typeface="Arial" panose="020B0604020202020204" pitchFamily="34" charset="0"/>
              <a:buChar char="•"/>
            </a:pPr>
            <a:r>
              <a:rPr lang="en-US" b="0" u="sng" baseline="0" dirty="0"/>
              <a:t>Refusal </a:t>
            </a:r>
            <a:r>
              <a:rPr lang="en-US" b="1" u="sng" baseline="0" dirty="0"/>
              <a:t>:60</a:t>
            </a:r>
          </a:p>
          <a:p>
            <a:pPr marL="171450" indent="-171450">
              <a:buFont typeface="Arial" panose="020B0604020202020204" pitchFamily="34" charset="0"/>
              <a:buChar char="•"/>
            </a:pPr>
            <a:r>
              <a:rPr lang="en-US" b="0" u="sng" baseline="0" dirty="0"/>
              <a:t>ITT [&lt;3 months ]: 62</a:t>
            </a:r>
            <a:endParaRPr lang="en-US" b="1" u="sng" baseline="0" dirty="0"/>
          </a:p>
          <a:p>
            <a:pPr marL="171450" indent="-171450">
              <a:buFont typeface="Arial" panose="020B0604020202020204" pitchFamily="34" charset="0"/>
              <a:buChar char="•"/>
            </a:pPr>
            <a:r>
              <a:rPr lang="en-US" b="0" u="sng" baseline="0" dirty="0"/>
              <a:t>TX_ML ART &gt;3 months </a:t>
            </a:r>
            <a:r>
              <a:rPr lang="en-US" b="1" u="sng" baseline="0" dirty="0"/>
              <a:t>: 9114: Total FY21 ITT=9176</a:t>
            </a:r>
          </a:p>
          <a:p>
            <a:pPr marL="171450" indent="-171450">
              <a:buFont typeface="Arial" panose="020B0604020202020204" pitchFamily="34" charset="0"/>
              <a:buChar char="•"/>
            </a:pPr>
            <a:r>
              <a:rPr lang="en-US" b="0" u="sng" baseline="0" dirty="0"/>
              <a:t>Calculated: TX_CURR FY21: </a:t>
            </a:r>
            <a:r>
              <a:rPr lang="en-US" b="1" u="sng" baseline="0" dirty="0"/>
              <a:t>31,207</a:t>
            </a:r>
          </a:p>
          <a:p>
            <a:pPr marL="171450" indent="-171450">
              <a:buFont typeface="Arial" panose="020B0604020202020204" pitchFamily="34" charset="0"/>
              <a:buChar char="•"/>
            </a:pPr>
            <a:r>
              <a:rPr lang="en-US" b="0" u="sng" baseline="0" dirty="0"/>
              <a:t>Reported TX_CURR FY21Q4 : </a:t>
            </a:r>
            <a:r>
              <a:rPr lang="en-US" b="1" u="sng" baseline="0" dirty="0"/>
              <a:t>30166</a:t>
            </a:r>
          </a:p>
          <a:p>
            <a:pPr marL="171450" indent="-171450">
              <a:buFont typeface="Arial" panose="020B0604020202020204" pitchFamily="34" charset="0"/>
              <a:buChar char="•"/>
            </a:pPr>
            <a:r>
              <a:rPr lang="en-US" b="0" u="sng" baseline="0" dirty="0"/>
              <a:t>Unattributed loss: </a:t>
            </a:r>
            <a:r>
              <a:rPr lang="en-US" b="1" u="sng" baseline="0" dirty="0"/>
              <a:t>1041[3.3%]</a:t>
            </a:r>
          </a:p>
          <a:p>
            <a:pPr marL="171450" indent="-171450">
              <a:buFont typeface="Arial" panose="020B0604020202020204" pitchFamily="34" charset="0"/>
              <a:buChar char="•"/>
            </a:pPr>
            <a:endParaRPr lang="en-US" b="1" u="sng" baseline="0" dirty="0"/>
          </a:p>
          <a:p>
            <a:pPr marL="171450" indent="-171450">
              <a:buFont typeface="Arial" panose="020B0604020202020204" pitchFamily="34" charset="0"/>
              <a:buChar char="•"/>
            </a:pPr>
            <a:endParaRPr lang="en-US" b="1" u="sng" baseline="0" dirty="0"/>
          </a:p>
          <a:p>
            <a:pPr marL="171450" indent="-171450">
              <a:buFont typeface="Arial" panose="020B0604020202020204" pitchFamily="34" charset="0"/>
              <a:buChar char="•"/>
            </a:pPr>
            <a:endParaRPr lang="en-US" b="1" u="sng" baseline="0" dirty="0"/>
          </a:p>
          <a:p>
            <a:pPr marL="171450" indent="-171450">
              <a:buFont typeface="Arial" panose="020B0604020202020204" pitchFamily="34" charset="0"/>
              <a:buChar char="•"/>
            </a:pPr>
            <a:endParaRPr lang="en-US" b="1" u="sng" baseline="0" dirty="0"/>
          </a:p>
          <a:p>
            <a:pPr marL="171450" indent="-171450">
              <a:buFont typeface="Arial" panose="020B0604020202020204" pitchFamily="34" charset="0"/>
              <a:buChar char="•"/>
            </a:pPr>
            <a:endParaRPr lang="en-US" b="1" baseline="0" dirty="0"/>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endParaRPr lang="en-US" b="1" baseline="0" dirty="0"/>
          </a:p>
          <a:p>
            <a:endParaRPr lang="en-US" b="1" baseline="0" dirty="0"/>
          </a:p>
          <a:p>
            <a:endParaRPr 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5B29C3-0ECC-45D9-85EE-3E0772E546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2891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FY21Q4</a:t>
            </a:r>
            <a:r>
              <a:rPr lang="en-US" baseline="0"/>
              <a:t> </a:t>
            </a:r>
            <a:r>
              <a:rPr lang="en-US"/>
              <a:t>unexplained loss : 596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Counties with</a:t>
            </a:r>
            <a:r>
              <a:rPr lang="en-US" baseline="0"/>
              <a:t> highest unexplained loss </a:t>
            </a:r>
            <a:endParaRPr lang="en-US"/>
          </a:p>
          <a:p>
            <a:pPr marL="228600" indent="-228600">
              <a:buFont typeface="+mj-lt"/>
              <a:buAutoNum type="arabicPeriod"/>
            </a:pPr>
            <a:r>
              <a:rPr lang="en-US"/>
              <a:t>Yirol</a:t>
            </a:r>
            <a:r>
              <a:rPr lang="en-US" baseline="0"/>
              <a:t> West 483</a:t>
            </a:r>
          </a:p>
          <a:p>
            <a:pPr marL="228600" indent="-228600">
              <a:buFont typeface="+mj-lt"/>
              <a:buAutoNum type="arabicPeriod"/>
            </a:pPr>
            <a:r>
              <a:rPr lang="en-US" baseline="0"/>
              <a:t>Juba :393</a:t>
            </a:r>
          </a:p>
          <a:p>
            <a:pPr marL="228600" indent="-228600">
              <a:buFont typeface="+mj-lt"/>
              <a:buAutoNum type="arabicPeriod"/>
            </a:pPr>
            <a:r>
              <a:rPr lang="en-US" baseline="0"/>
              <a:t>Maridi: 74</a:t>
            </a:r>
          </a:p>
          <a:p>
            <a:pPr marL="228600" indent="-228600">
              <a:buFont typeface="+mj-lt"/>
              <a:buAutoNum type="arabicPeriod"/>
            </a:pPr>
            <a:r>
              <a:rPr lang="en-US" baseline="0"/>
              <a:t>Wau: 70</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a:t>Yei 37</a:t>
            </a:r>
            <a:endParaRPr lang="en-US"/>
          </a:p>
          <a:p>
            <a:endParaRPr lang="en-US"/>
          </a:p>
        </p:txBody>
      </p:sp>
      <p:sp>
        <p:nvSpPr>
          <p:cNvPr id="4" name="Slide Number Placeholder 3"/>
          <p:cNvSpPr>
            <a:spLocks noGrp="1"/>
          </p:cNvSpPr>
          <p:nvPr>
            <p:ph type="sldNum" sz="quarter" idx="10"/>
          </p:nvPr>
        </p:nvSpPr>
        <p:spPr/>
        <p:txBody>
          <a:bodyPr/>
          <a:lstStyle/>
          <a:p>
            <a:fld id="{F55B29C3-0ECC-45D9-85EE-3E0772E546C8}" type="slidenum">
              <a:rPr lang="en-US" smtClean="0"/>
              <a:t>34</a:t>
            </a:fld>
            <a:endParaRPr lang="en-US"/>
          </a:p>
        </p:txBody>
      </p:sp>
    </p:spTree>
    <p:extLst>
      <p:ext uri="{BB962C8B-B14F-4D97-AF65-F5344CB8AC3E}">
        <p14:creationId xmlns:p14="http://schemas.microsoft.com/office/powerpoint/2010/main" val="1409046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Top</a:t>
            </a:r>
            <a:r>
              <a:rPr lang="en-US" u="sng"/>
              <a:t> 10 HFs</a:t>
            </a:r>
            <a:r>
              <a:rPr lang="en-US" u="sng" baseline="0"/>
              <a:t> with un-unexplained loss include in FY21</a:t>
            </a:r>
            <a:endParaRPr lang="en-US" u="sng"/>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Yirol State Hospital: 1615</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MIH: 1014</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JTH: 886</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Nzara Hospital : 501</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Magwi : 432</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Wau: 279</a:t>
            </a:r>
          </a:p>
          <a:p>
            <a:pPr marL="228600" indent="-228600" rtl="0" eaLnBrk="1" fontAlgn="ctr" latinLnBrk="0" hangingPunct="1">
              <a:buFont typeface="+mj-lt"/>
              <a:buAutoNum type="arabicPeriod"/>
            </a:pPr>
            <a:r>
              <a:rPr lang="en-US" sz="1200" b="0" i="0" u="none" strike="noStrike" kern="1200" err="1">
                <a:solidFill>
                  <a:schemeClr val="tx1"/>
                </a:solidFill>
                <a:effectLst/>
                <a:latin typeface="+mn-lt"/>
                <a:ea typeface="+mn-ea"/>
                <a:cs typeface="+mn-cs"/>
              </a:rPr>
              <a:t>Lui</a:t>
            </a:r>
            <a:r>
              <a:rPr lang="en-US" sz="1200" b="0" i="0" u="none" strike="noStrike" kern="1200">
                <a:solidFill>
                  <a:schemeClr val="tx1"/>
                </a:solidFill>
                <a:effectLst/>
                <a:latin typeface="+mn-lt"/>
                <a:ea typeface="+mn-ea"/>
                <a:cs typeface="+mn-cs"/>
              </a:rPr>
              <a:t>” 259</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Yei: 258</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Ezo Hospital : 246</a:t>
            </a:r>
          </a:p>
          <a:p>
            <a:pPr marL="228600" indent="-228600" rtl="0" eaLnBrk="1" fontAlgn="ctr" latinLnBrk="0" hangingPunct="1">
              <a:buFont typeface="+mj-lt"/>
              <a:buAutoNum type="arabicPeriod"/>
            </a:pPr>
            <a:r>
              <a:rPr lang="en-US" sz="1200" b="0" i="0" u="none" strike="noStrike" kern="1200">
                <a:solidFill>
                  <a:schemeClr val="tx1"/>
                </a:solidFill>
                <a:effectLst/>
                <a:latin typeface="+mn-lt"/>
                <a:ea typeface="+mn-ea"/>
                <a:cs typeface="+mn-cs"/>
              </a:rPr>
              <a:t>Yambio </a:t>
            </a:r>
            <a:r>
              <a:rPr lang="en-US" sz="1200" b="0" i="0" u="none" strike="noStrike" kern="1200" err="1">
                <a:solidFill>
                  <a:schemeClr val="tx1"/>
                </a:solidFill>
                <a:effectLst/>
                <a:latin typeface="+mn-lt"/>
                <a:ea typeface="+mn-ea"/>
                <a:cs typeface="+mn-cs"/>
              </a:rPr>
              <a:t>Hosp</a:t>
            </a:r>
            <a:r>
              <a:rPr lang="en-US" sz="1200" b="0" i="0" u="none" strike="noStrike" kern="1200">
                <a:solidFill>
                  <a:schemeClr val="tx1"/>
                </a:solidFill>
                <a:effectLst/>
                <a:latin typeface="+mn-lt"/>
                <a:ea typeface="+mn-ea"/>
                <a:cs typeface="+mn-cs"/>
              </a:rPr>
              <a:t>: 207</a:t>
            </a:r>
          </a:p>
          <a:p>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35</a:t>
            </a:fld>
            <a:endParaRPr lang="en-US"/>
          </a:p>
        </p:txBody>
      </p:sp>
    </p:spTree>
    <p:extLst>
      <p:ext uri="{BB962C8B-B14F-4D97-AF65-F5344CB8AC3E}">
        <p14:creationId xmlns:p14="http://schemas.microsoft.com/office/powerpoint/2010/main" val="3340461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u="sng"/>
              <a:t>96% of clients are on TLD</a:t>
            </a:r>
          </a:p>
          <a:p>
            <a:pPr marL="171450" indent="-171450">
              <a:buFont typeface="Arial" panose="020B0604020202020204" pitchFamily="34" charset="0"/>
              <a:buChar char="•"/>
            </a:pPr>
            <a:r>
              <a:rPr lang="en-US"/>
              <a:t>The remaining are  younger children [&lt;30</a:t>
            </a:r>
            <a:r>
              <a:rPr lang="en-US" baseline="0"/>
              <a:t> kg]  on PI based regimen</a:t>
            </a:r>
          </a:p>
          <a:p>
            <a:pPr marL="171450" indent="-171450">
              <a:buFont typeface="Arial" panose="020B0604020202020204" pitchFamily="34" charset="0"/>
              <a:buChar char="•"/>
            </a:pPr>
            <a:r>
              <a:rPr lang="en-US" baseline="0"/>
              <a:t>99.5% of children are on optimized regimen [DTG based or PI based regimen]</a:t>
            </a:r>
            <a:endParaRPr lang="en-US"/>
          </a:p>
          <a:p>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36</a:t>
            </a:fld>
            <a:endParaRPr lang="en-US"/>
          </a:p>
        </p:txBody>
      </p:sp>
    </p:spTree>
    <p:extLst>
      <p:ext uri="{BB962C8B-B14F-4D97-AF65-F5344CB8AC3E}">
        <p14:creationId xmlns:p14="http://schemas.microsoft.com/office/powerpoint/2010/main" val="2022617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a:latin typeface="+mn-lt"/>
            </a:endParaRPr>
          </a:p>
        </p:txBody>
      </p:sp>
      <p:sp>
        <p:nvSpPr>
          <p:cNvPr id="4" name="Slide Number Placeholder 3"/>
          <p:cNvSpPr>
            <a:spLocks noGrp="1"/>
          </p:cNvSpPr>
          <p:nvPr>
            <p:ph type="sldNum" sz="quarter" idx="10"/>
          </p:nvPr>
        </p:nvSpPr>
        <p:spPr/>
        <p:txBody>
          <a:bodyPr/>
          <a:lstStyle/>
          <a:p>
            <a:fld id="{F55B29C3-0ECC-45D9-85EE-3E0772E546C8}" type="slidenum">
              <a:rPr lang="en-US" smtClean="0"/>
              <a:t>37</a:t>
            </a:fld>
            <a:endParaRPr lang="en-US"/>
          </a:p>
        </p:txBody>
      </p:sp>
    </p:spTree>
    <p:extLst>
      <p:ext uri="{BB962C8B-B14F-4D97-AF65-F5344CB8AC3E}">
        <p14:creationId xmlns:p14="http://schemas.microsoft.com/office/powerpoint/2010/main" val="361511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025" y="811213"/>
            <a:ext cx="7224713" cy="4064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A88C27-02F3-4E0D-80CB-06A760BE8951}" type="slidenum">
              <a:rPr lang="en-US" smtClean="0"/>
              <a:t>38</a:t>
            </a:fld>
            <a:endParaRPr lang="en-US"/>
          </a:p>
        </p:txBody>
      </p:sp>
    </p:spTree>
    <p:extLst>
      <p:ext uri="{BB962C8B-B14F-4D97-AF65-F5344CB8AC3E}">
        <p14:creationId xmlns:p14="http://schemas.microsoft.com/office/powerpoint/2010/main" val="743555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Yei, Magwi,</a:t>
            </a:r>
            <a:r>
              <a:rPr lang="en-US" baseline="0"/>
              <a:t> Yambio </a:t>
            </a:r>
            <a:r>
              <a:rPr lang="en-US"/>
              <a:t>and Maridi counties</a:t>
            </a:r>
            <a:r>
              <a:rPr lang="en-US" baseline="0"/>
              <a:t> achieved the  annual target set. </a:t>
            </a:r>
          </a:p>
          <a:p>
            <a:r>
              <a:rPr lang="en-US" baseline="0"/>
              <a:t>Juba, Wau and Nzara counties had better performance though they didn’t achieve targets. Counties such as  </a:t>
            </a:r>
          </a:p>
          <a:p>
            <a:r>
              <a:rPr lang="en-US" baseline="0"/>
              <a:t>Yirol West, Torit, Rumbek center , Kapoeta South , Isohe and Mundri East counties had &lt;60% performance</a:t>
            </a:r>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39</a:t>
            </a:fld>
            <a:endParaRPr lang="en-US"/>
          </a:p>
        </p:txBody>
      </p:sp>
    </p:spTree>
    <p:extLst>
      <p:ext uri="{BB962C8B-B14F-4D97-AF65-F5344CB8AC3E}">
        <p14:creationId xmlns:p14="http://schemas.microsoft.com/office/powerpoint/2010/main" val="3587643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Yirol</a:t>
            </a:r>
            <a:r>
              <a:rPr lang="en-US" baseline="0"/>
              <a:t> west has low VLC </a:t>
            </a:r>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42</a:t>
            </a:fld>
            <a:endParaRPr lang="en-US"/>
          </a:p>
        </p:txBody>
      </p:sp>
    </p:spTree>
    <p:extLst>
      <p:ext uri="{BB962C8B-B14F-4D97-AF65-F5344CB8AC3E}">
        <p14:creationId xmlns:p14="http://schemas.microsoft.com/office/powerpoint/2010/main" val="310696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025" y="811213"/>
            <a:ext cx="7224713" cy="4064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u="sng">
                <a:solidFill>
                  <a:srgbClr val="00B0F0"/>
                </a:solidFill>
              </a:rPr>
              <a:t>Code: 80% and above as </a:t>
            </a:r>
            <a:r>
              <a:rPr lang="en-US" sz="1100" b="1" i="1" u="sng">
                <a:solidFill>
                  <a:srgbClr val="00B050"/>
                </a:solidFill>
              </a:rPr>
              <a:t>green</a:t>
            </a:r>
            <a:r>
              <a:rPr lang="en-US" sz="1100" b="1" i="1" u="sng">
                <a:solidFill>
                  <a:srgbClr val="00B0F0"/>
                </a:solidFill>
              </a:rPr>
              <a:t>; 60-75% as </a:t>
            </a:r>
            <a:r>
              <a:rPr lang="en-US" sz="1100" b="1" i="1" u="sng">
                <a:solidFill>
                  <a:srgbClr val="FFC000"/>
                </a:solidFill>
              </a:rPr>
              <a:t>yellow</a:t>
            </a:r>
            <a:r>
              <a:rPr lang="en-US" sz="1100" b="1" i="1" u="sng">
                <a:solidFill>
                  <a:srgbClr val="00B0F0"/>
                </a:solidFill>
              </a:rPr>
              <a:t> and below 60% as </a:t>
            </a:r>
            <a:r>
              <a:rPr lang="en-US" sz="1100" b="1" i="1" u="sng">
                <a:solidFill>
                  <a:srgbClr val="FF0000"/>
                </a:solidFill>
              </a:rPr>
              <a:t>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rgbClr val="FF0000"/>
                </a:solidFill>
              </a:rPr>
              <a:t>This</a:t>
            </a:r>
            <a:r>
              <a:rPr lang="en-US" sz="1100" b="0" i="0" baseline="0">
                <a:solidFill>
                  <a:srgbClr val="FF0000"/>
                </a:solidFill>
              </a:rPr>
              <a:t> slide shows the FY21 progress towards annual targets.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baseline="0">
                <a:solidFill>
                  <a:srgbClr val="FF0000"/>
                </a:solidFill>
              </a:rPr>
              <a:t>Four (4) -HTS_TST, TB_STAT, PMTCT_STAT, PMTCT_ART indicators  target was achieved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baseline="0">
                <a:solidFill>
                  <a:srgbClr val="FF0000"/>
                </a:solidFill>
              </a:rPr>
              <a:t>Three (3) HTS_POS, TB_ART, TX_NEW- indicators didn’t achieve the target. Three (3) PMTCT_EID, TX_CURR and TX_PVLS were yellow compared to the annual target.  The target yield was set high (6.1%) Vs actual yield which is 2.9%</a:t>
            </a:r>
            <a:endParaRPr lang="en-US" sz="1100" b="0" i="0">
              <a:solidFill>
                <a:srgbClr val="FF0000"/>
              </a:solidFill>
            </a:endParaRPr>
          </a:p>
        </p:txBody>
      </p:sp>
      <p:sp>
        <p:nvSpPr>
          <p:cNvPr id="4" name="Slide Number Placeholder 3"/>
          <p:cNvSpPr>
            <a:spLocks noGrp="1"/>
          </p:cNvSpPr>
          <p:nvPr>
            <p:ph type="sldNum" sz="quarter" idx="10"/>
          </p:nvPr>
        </p:nvSpPr>
        <p:spPr/>
        <p:txBody>
          <a:bodyPr/>
          <a:lstStyle/>
          <a:p>
            <a:fld id="{52A88C27-02F3-4E0D-80CB-06A760BE8951}" type="slidenum">
              <a:rPr lang="en-US" smtClean="0"/>
              <a:t>6</a:t>
            </a:fld>
            <a:endParaRPr lang="en-US"/>
          </a:p>
        </p:txBody>
      </p:sp>
    </p:spTree>
    <p:extLst>
      <p:ext uri="{BB962C8B-B14F-4D97-AF65-F5344CB8AC3E}">
        <p14:creationId xmlns:p14="http://schemas.microsoft.com/office/powerpoint/2010/main" val="3754993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78A90D8-2647-4560-8208-F58DCE3DB525}" type="slidenum">
              <a:rPr lang="en-US" smtClean="0"/>
              <a:t>43</a:t>
            </a:fld>
            <a:endParaRPr lang="en-US"/>
          </a:p>
        </p:txBody>
      </p:sp>
    </p:spTree>
    <p:extLst>
      <p:ext uri="{BB962C8B-B14F-4D97-AF65-F5344CB8AC3E}">
        <p14:creationId xmlns:p14="http://schemas.microsoft.com/office/powerpoint/2010/main" val="1010799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48</a:t>
            </a:fld>
            <a:endParaRPr lang="en-US"/>
          </a:p>
        </p:txBody>
      </p:sp>
    </p:spTree>
    <p:extLst>
      <p:ext uri="{BB962C8B-B14F-4D97-AF65-F5344CB8AC3E}">
        <p14:creationId xmlns:p14="http://schemas.microsoft.com/office/powerpoint/2010/main" val="1081102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49</a:t>
            </a:fld>
            <a:endParaRPr lang="en-US"/>
          </a:p>
        </p:txBody>
      </p:sp>
    </p:spTree>
    <p:extLst>
      <p:ext uri="{BB962C8B-B14F-4D97-AF65-F5344CB8AC3E}">
        <p14:creationId xmlns:p14="http://schemas.microsoft.com/office/powerpoint/2010/main" val="100836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Under the 1</a:t>
            </a:r>
            <a:r>
              <a:rPr lang="en-US" baseline="30000"/>
              <a:t>st</a:t>
            </a:r>
            <a:r>
              <a:rPr lang="en-US"/>
              <a:t> 95: we will see HTS, PMTCT, EID and TB/HIV cascades</a:t>
            </a:r>
            <a:r>
              <a:rPr lang="en-US" baseline="0"/>
              <a:t> </a:t>
            </a:r>
            <a:endParaRPr lang="en-US"/>
          </a:p>
        </p:txBody>
      </p:sp>
      <p:sp>
        <p:nvSpPr>
          <p:cNvPr id="4" name="Slide Number Placeholder 3"/>
          <p:cNvSpPr>
            <a:spLocks noGrp="1"/>
          </p:cNvSpPr>
          <p:nvPr>
            <p:ph type="sldNum" sz="quarter" idx="10"/>
          </p:nvPr>
        </p:nvSpPr>
        <p:spPr/>
        <p:txBody>
          <a:bodyPr/>
          <a:lstStyle/>
          <a:p>
            <a:fld id="{B78A90D8-2647-4560-8208-F58DCE3DB525}" type="slidenum">
              <a:rPr lang="en-US" smtClean="0"/>
              <a:t>7</a:t>
            </a:fld>
            <a:endParaRPr lang="en-US"/>
          </a:p>
        </p:txBody>
      </p:sp>
    </p:spTree>
    <p:extLst>
      <p:ext uri="{BB962C8B-B14F-4D97-AF65-F5344CB8AC3E}">
        <p14:creationId xmlns:p14="http://schemas.microsoft.com/office/powerpoint/2010/main" val="7217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This slide shows the progress towards testing volume targets by county. Of</a:t>
            </a:r>
            <a:r>
              <a:rPr lang="en-US" baseline="0"/>
              <a:t> the 20 counties, 14 counties have set target.</a:t>
            </a:r>
          </a:p>
          <a:p>
            <a:r>
              <a:rPr lang="en-US" baseline="0"/>
              <a:t>Total of 284, 777idividuals were tested and received results. Progress towards the annual target is at 84%-on track.</a:t>
            </a:r>
          </a:p>
          <a:p>
            <a:r>
              <a:rPr lang="en-US" baseline="0"/>
              <a:t>The highest volume of test in Yirol West, Juba county  and Rumbek  center county.  </a:t>
            </a:r>
            <a:endParaRPr lang="en-US"/>
          </a:p>
          <a:p>
            <a:r>
              <a:rPr lang="en-US" b="1"/>
              <a:t>Note: </a:t>
            </a:r>
            <a:r>
              <a:rPr lang="en-US"/>
              <a:t>There was no target for all new counties Morobo, Kapoeta South, Rumbek East, Yirol East, Mundri West, Mvolo, Kajokeji, </a:t>
            </a:r>
            <a:r>
              <a:rPr lang="en-US" err="1"/>
              <a:t>Lainya</a:t>
            </a:r>
            <a:r>
              <a:rPr lang="en-US"/>
              <a:t>, and Kapoeta East.</a:t>
            </a:r>
          </a:p>
        </p:txBody>
      </p:sp>
      <p:sp>
        <p:nvSpPr>
          <p:cNvPr id="4" name="Slide Number Placeholder 3"/>
          <p:cNvSpPr>
            <a:spLocks noGrp="1"/>
          </p:cNvSpPr>
          <p:nvPr>
            <p:ph type="sldNum" sz="quarter" idx="10"/>
          </p:nvPr>
        </p:nvSpPr>
        <p:spPr/>
        <p:txBody>
          <a:bodyPr/>
          <a:lstStyle/>
          <a:p>
            <a:fld id="{B78A90D8-2647-4560-8208-F58DCE3DB525}" type="slidenum">
              <a:rPr lang="en-US" smtClean="0"/>
              <a:t>9</a:t>
            </a:fld>
            <a:endParaRPr lang="en-US"/>
          </a:p>
        </p:txBody>
      </p:sp>
    </p:spTree>
    <p:extLst>
      <p:ext uri="{BB962C8B-B14F-4D97-AF65-F5344CB8AC3E}">
        <p14:creationId xmlns:p14="http://schemas.microsoft.com/office/powerpoint/2010/main" val="68386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baseline="0"/>
              <a:t> This slide shows the top 24 facilities by HTS_POS volume. The red dots show the yield in each facility. </a:t>
            </a:r>
          </a:p>
          <a:p>
            <a:endParaRPr lang="en-US" baseline="0"/>
          </a:p>
          <a:p>
            <a:r>
              <a:rPr lang="en-US" baseline="0"/>
              <a:t>JTH, </a:t>
            </a:r>
            <a:r>
              <a:rPr lang="en-US"/>
              <a:t>Yirol,</a:t>
            </a:r>
            <a:r>
              <a:rPr lang="en-US" baseline="0"/>
              <a:t>, Mapuordit, Rumbek, Nyang  and Aluak luak were the top six  facilities in case identification.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St Joseph (TB center) , </a:t>
            </a:r>
            <a:r>
              <a:rPr lang="en-US" baseline="0" err="1"/>
              <a:t>anoul</a:t>
            </a:r>
            <a:r>
              <a:rPr lang="en-US" baseline="0"/>
              <a:t> PHCC, JTH and Nyang, Aluak luak, Yirol and Mapourdit had high yield</a:t>
            </a:r>
          </a:p>
          <a:p>
            <a:endParaRPr lang="en-US" baseline="0"/>
          </a:p>
        </p:txBody>
      </p:sp>
      <p:sp>
        <p:nvSpPr>
          <p:cNvPr id="4" name="Slide Number Placeholder 3"/>
          <p:cNvSpPr>
            <a:spLocks noGrp="1"/>
          </p:cNvSpPr>
          <p:nvPr>
            <p:ph type="sldNum" sz="quarter" idx="10"/>
          </p:nvPr>
        </p:nvSpPr>
        <p:spPr/>
        <p:txBody>
          <a:bodyPr/>
          <a:lstStyle/>
          <a:p>
            <a:fld id="{35BD20B4-FED2-49D6-BAEC-D1FE00A1B269}" type="slidenum">
              <a:rPr lang="en-US" smtClean="0"/>
              <a:t>10</a:t>
            </a:fld>
            <a:endParaRPr lang="en-US"/>
          </a:p>
        </p:txBody>
      </p:sp>
    </p:spTree>
    <p:extLst>
      <p:ext uri="{BB962C8B-B14F-4D97-AF65-F5344CB8AC3E}">
        <p14:creationId xmlns:p14="http://schemas.microsoft.com/office/powerpoint/2010/main" val="128360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a:t>Index (8.2%) had highest yield followed by TB  clinic (7%) , VCT (4.7%), and OPD (2.3%). Most positives came from OPD [41%] and VCT [22%] and Index (13%)</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BD20B4-FED2-49D6-BAEC-D1FE00A1B2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938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a:t>Only 39% of index testing is among sexual partners; About 48% in WES, 33% in lakes and 31% in CE are sexual partners tested from the HTS_INDEX reported in Q3</a:t>
            </a:r>
          </a:p>
        </p:txBody>
      </p:sp>
      <p:sp>
        <p:nvSpPr>
          <p:cNvPr id="4" name="Slide Number Placeholder 3"/>
          <p:cNvSpPr>
            <a:spLocks noGrp="1"/>
          </p:cNvSpPr>
          <p:nvPr>
            <p:ph type="sldNum" sz="quarter" idx="10"/>
          </p:nvPr>
        </p:nvSpPr>
        <p:spPr/>
        <p:txBody>
          <a:bodyPr/>
          <a:lstStyle/>
          <a:p>
            <a:fld id="{B78A90D8-2647-4560-8208-F58DCE3DB525}" type="slidenum">
              <a:rPr lang="en-US" smtClean="0"/>
              <a:t>13</a:t>
            </a:fld>
            <a:endParaRPr lang="en-US"/>
          </a:p>
        </p:txBody>
      </p:sp>
    </p:spTree>
    <p:extLst>
      <p:ext uri="{BB962C8B-B14F-4D97-AF65-F5344CB8AC3E}">
        <p14:creationId xmlns:p14="http://schemas.microsoft.com/office/powerpoint/2010/main" val="68356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Offered is &gt;100% as the denominator only</a:t>
            </a:r>
            <a:r>
              <a:rPr lang="en-US" baseline="0" dirty="0"/>
              <a:t> considers New POS and high VL clients in the quarter</a:t>
            </a:r>
          </a:p>
          <a:p>
            <a:endParaRPr lang="en-US" dirty="0"/>
          </a:p>
          <a:p>
            <a:r>
              <a:rPr lang="en-US" dirty="0"/>
              <a:t>Provide immediate explanation on why 379 contacts were not tested and plans to test contacts</a:t>
            </a:r>
          </a:p>
        </p:txBody>
      </p:sp>
      <p:sp>
        <p:nvSpPr>
          <p:cNvPr id="4" name="Slide Number Placeholder 3"/>
          <p:cNvSpPr>
            <a:spLocks noGrp="1"/>
          </p:cNvSpPr>
          <p:nvPr>
            <p:ph type="sldNum" sz="quarter" idx="10"/>
          </p:nvPr>
        </p:nvSpPr>
        <p:spPr/>
        <p:txBody>
          <a:bodyPr/>
          <a:lstStyle/>
          <a:p>
            <a:fld id="{35BD20B4-FED2-49D6-BAEC-D1FE00A1B269}" type="slidenum">
              <a:rPr lang="en-US" smtClean="0"/>
              <a:t>14</a:t>
            </a:fld>
            <a:endParaRPr lang="en-US"/>
          </a:p>
        </p:txBody>
      </p:sp>
    </p:spTree>
    <p:extLst>
      <p:ext uri="{BB962C8B-B14F-4D97-AF65-F5344CB8AC3E}">
        <p14:creationId xmlns:p14="http://schemas.microsoft.com/office/powerpoint/2010/main" val="317937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7559"/>
            <a:ext cx="12192000" cy="6873118"/>
          </a:xfrm>
          <a:prstGeom prst="rect">
            <a:avLst/>
          </a:prstGeom>
        </p:spPr>
      </p:pic>
      <p:sp>
        <p:nvSpPr>
          <p:cNvPr id="12" name="Subtitle 2">
            <a:extLst>
              <a:ext uri="{FF2B5EF4-FFF2-40B4-BE49-F238E27FC236}">
                <a16:creationId xmlns:a16="http://schemas.microsoft.com/office/drawing/2014/main" xmlns="" id="{880606FA-C36B-44EE-91CC-23E328C62D24}"/>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3" name="Straight Connector 12">
            <a:extLst>
              <a:ext uri="{FF2B5EF4-FFF2-40B4-BE49-F238E27FC236}">
                <a16:creationId xmlns:a16="http://schemas.microsoft.com/office/drawing/2014/main" xmlns="" id="{A6CF0BA6-A6F5-427F-AAAE-0FD1A0EA40F7}"/>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14" name="Title 1">
            <a:extLst>
              <a:ext uri="{FF2B5EF4-FFF2-40B4-BE49-F238E27FC236}">
                <a16:creationId xmlns:a16="http://schemas.microsoft.com/office/drawing/2014/main" xmlns="" id="{EB746CDD-D828-4CA9-922F-39CA5C1B8DE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pic>
        <p:nvPicPr>
          <p:cNvPr id="7" name="Picture 6" descr="Logo&#10;&#10;Description automatically generated">
            <a:extLst>
              <a:ext uri="{FF2B5EF4-FFF2-40B4-BE49-F238E27FC236}">
                <a16:creationId xmlns:a16="http://schemas.microsoft.com/office/drawing/2014/main" xmlns="" id="{72EB6C51-22D9-4A9C-B2E6-1DE253C87E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0005" y="5651594"/>
            <a:ext cx="1490123" cy="871732"/>
          </a:xfrm>
          <a:prstGeom prst="rect">
            <a:avLst/>
          </a:prstGeom>
        </p:spPr>
      </p:pic>
    </p:spTree>
    <p:extLst>
      <p:ext uri="{BB962C8B-B14F-4D97-AF65-F5344CB8AC3E}">
        <p14:creationId xmlns:p14="http://schemas.microsoft.com/office/powerpoint/2010/main" val="968195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ntent 2-pattern_text &amp; sideb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9BDAC9C-8EBB-420D-8004-8DDAA580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12833" y="0"/>
            <a:ext cx="4979168" cy="6858000"/>
          </a:xfrm>
          <a:prstGeom prst="rect">
            <a:avLst/>
          </a:prstGeom>
        </p:spPr>
      </p:pic>
      <p:sp>
        <p:nvSpPr>
          <p:cNvPr id="10" name="Text Placeholder 3"/>
          <p:cNvSpPr>
            <a:spLocks noGrp="1"/>
          </p:cNvSpPr>
          <p:nvPr>
            <p:ph type="body" sz="half" idx="2" hasCustomPrompt="1"/>
          </p:nvPr>
        </p:nvSpPr>
        <p:spPr>
          <a:xfrm>
            <a:off x="7666059" y="683774"/>
            <a:ext cx="4011084" cy="5271645"/>
          </a:xfrm>
        </p:spPr>
        <p:txBody>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a:t>
            </a:r>
          </a:p>
          <a:p>
            <a:pPr lvl="0"/>
            <a:endParaRPr lang="en-US"/>
          </a:p>
        </p:txBody>
      </p:sp>
      <p:sp>
        <p:nvSpPr>
          <p:cNvPr id="14" name="Title 1"/>
          <p:cNvSpPr>
            <a:spLocks noGrp="1"/>
          </p:cNvSpPr>
          <p:nvPr>
            <p:ph type="title"/>
          </p:nvPr>
        </p:nvSpPr>
        <p:spPr>
          <a:xfrm>
            <a:off x="871325" y="714297"/>
            <a:ext cx="5576083" cy="506712"/>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891040" y="1308295"/>
            <a:ext cx="5556365" cy="398275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8" name="Picture 7" descr="Logo&#10;&#10;Description automatically generated">
            <a:extLst>
              <a:ext uri="{FF2B5EF4-FFF2-40B4-BE49-F238E27FC236}">
                <a16:creationId xmlns:a16="http://schemas.microsoft.com/office/drawing/2014/main" xmlns="" id="{6B9E618C-0C96-46B1-9B12-89CC77C2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2356" y="6063072"/>
            <a:ext cx="984787" cy="576107"/>
          </a:xfrm>
          <a:prstGeom prst="rect">
            <a:avLst/>
          </a:prstGeom>
        </p:spPr>
      </p:pic>
    </p:spTree>
    <p:extLst>
      <p:ext uri="{BB962C8B-B14F-4D97-AF65-F5344CB8AC3E}">
        <p14:creationId xmlns:p14="http://schemas.microsoft.com/office/powerpoint/2010/main" val="206783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ntent 3_tex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1884" cy="6858000"/>
          </a:xfrm>
          <a:prstGeom prst="rect">
            <a:avLst/>
          </a:prstGeom>
        </p:spPr>
      </p:pic>
      <p:pic>
        <p:nvPicPr>
          <p:cNvPr id="8" name="Picture 7"/>
          <p:cNvPicPr>
            <a:picLocks noChangeAspect="1"/>
          </p:cNvPicPr>
          <p:nvPr userDrawn="1"/>
        </p:nvPicPr>
        <p:blipFill>
          <a:blip r:embed="rId3"/>
          <a:stretch>
            <a:fillRect/>
          </a:stretch>
        </p:blipFill>
        <p:spPr>
          <a:xfrm>
            <a:off x="10488148" y="6186227"/>
            <a:ext cx="1254117" cy="449846"/>
          </a:xfrm>
          <a:prstGeom prst="rect">
            <a:avLst/>
          </a:prstGeom>
        </p:spPr>
      </p:pic>
      <p:sp>
        <p:nvSpPr>
          <p:cNvPr id="14" name="Title 1"/>
          <p:cNvSpPr>
            <a:spLocks noGrp="1"/>
          </p:cNvSpPr>
          <p:nvPr>
            <p:ph type="title"/>
          </p:nvPr>
        </p:nvSpPr>
        <p:spPr>
          <a:xfrm>
            <a:off x="1414024" y="721856"/>
            <a:ext cx="9954973" cy="570920"/>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1433739" y="1308299"/>
            <a:ext cx="9919772" cy="448742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7" name="Picture 6">
            <a:extLst>
              <a:ext uri="{FF2B5EF4-FFF2-40B4-BE49-F238E27FC236}">
                <a16:creationId xmlns:a16="http://schemas.microsoft.com/office/drawing/2014/main" xmlns="" id="{FF9A8FE1-A1DD-48D8-B4F2-7792540B489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692353" y="6063068"/>
            <a:ext cx="984787" cy="576108"/>
          </a:xfrm>
          <a:prstGeom prst="rect">
            <a:avLst/>
          </a:prstGeom>
        </p:spPr>
      </p:pic>
    </p:spTree>
    <p:extLst>
      <p:ext uri="{BB962C8B-B14F-4D97-AF65-F5344CB8AC3E}">
        <p14:creationId xmlns:p14="http://schemas.microsoft.com/office/powerpoint/2010/main" val="1513044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ntent 3-pattern_tex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390" y="0"/>
            <a:ext cx="911884" cy="6858000"/>
          </a:xfrm>
          <a:prstGeom prst="rect">
            <a:avLst/>
          </a:prstGeom>
        </p:spPr>
      </p:pic>
      <p:pic>
        <p:nvPicPr>
          <p:cNvPr id="8" name="Picture 7"/>
          <p:cNvPicPr>
            <a:picLocks noChangeAspect="1"/>
          </p:cNvPicPr>
          <p:nvPr userDrawn="1"/>
        </p:nvPicPr>
        <p:blipFill>
          <a:blip r:embed="rId3"/>
          <a:stretch>
            <a:fillRect/>
          </a:stretch>
        </p:blipFill>
        <p:spPr>
          <a:xfrm>
            <a:off x="10488148" y="6186227"/>
            <a:ext cx="1254117" cy="449846"/>
          </a:xfrm>
          <a:prstGeom prst="rect">
            <a:avLst/>
          </a:prstGeom>
        </p:spPr>
      </p:pic>
      <p:sp>
        <p:nvSpPr>
          <p:cNvPr id="14" name="Title 1"/>
          <p:cNvSpPr>
            <a:spLocks noGrp="1"/>
          </p:cNvSpPr>
          <p:nvPr>
            <p:ph type="title"/>
          </p:nvPr>
        </p:nvSpPr>
        <p:spPr>
          <a:xfrm>
            <a:off x="1414024" y="714297"/>
            <a:ext cx="9954973" cy="570920"/>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1433739" y="1308299"/>
            <a:ext cx="9919772" cy="448742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10" name="Picture 9">
            <a:extLst>
              <a:ext uri="{FF2B5EF4-FFF2-40B4-BE49-F238E27FC236}">
                <a16:creationId xmlns:a16="http://schemas.microsoft.com/office/drawing/2014/main" xmlns="" id="{B9AA42BE-4CBA-47BA-8322-ADB866A245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692353" y="6063068"/>
            <a:ext cx="984787" cy="576108"/>
          </a:xfrm>
          <a:prstGeom prst="rect">
            <a:avLst/>
          </a:prstGeom>
        </p:spPr>
      </p:pic>
    </p:spTree>
    <p:extLst>
      <p:ext uri="{BB962C8B-B14F-4D97-AF65-F5344CB8AC3E}">
        <p14:creationId xmlns:p14="http://schemas.microsoft.com/office/powerpoint/2010/main" val="289707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Tree>
    <p:extLst>
      <p:ext uri="{BB962C8B-B14F-4D97-AF65-F5344CB8AC3E}">
        <p14:creationId xmlns:p14="http://schemas.microsoft.com/office/powerpoint/2010/main" val="2384326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Photos-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
        <p:nvSpPr>
          <p:cNvPr id="26" name="Picture Placeholder 2"/>
          <p:cNvSpPr>
            <a:spLocks noGrp="1"/>
          </p:cNvSpPr>
          <p:nvPr>
            <p:ph type="pic" idx="1"/>
          </p:nvPr>
        </p:nvSpPr>
        <p:spPr>
          <a:xfrm>
            <a:off x="658552" y="411820"/>
            <a:ext cx="5245587" cy="2522409"/>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7" name="Picture Placeholder 2"/>
          <p:cNvSpPr>
            <a:spLocks noGrp="1"/>
          </p:cNvSpPr>
          <p:nvPr>
            <p:ph type="pic" idx="13"/>
          </p:nvPr>
        </p:nvSpPr>
        <p:spPr>
          <a:xfrm>
            <a:off x="6186904" y="411820"/>
            <a:ext cx="5384765" cy="6023009"/>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Picture Placeholder 2"/>
          <p:cNvSpPr>
            <a:spLocks noGrp="1"/>
          </p:cNvSpPr>
          <p:nvPr>
            <p:ph type="pic" idx="14"/>
          </p:nvPr>
        </p:nvSpPr>
        <p:spPr>
          <a:xfrm>
            <a:off x="658552" y="3125788"/>
            <a:ext cx="5245587" cy="3309045"/>
          </a:xfrm>
        </p:spPr>
        <p:txBody>
          <a:bodyPr>
            <a:normAutofit/>
          </a:bodyPr>
          <a:lstStyle>
            <a:lvl1pPr marL="0" indent="0" algn="ctr">
              <a:buNone/>
              <a:defRPr sz="28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79269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Photos-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422400" y="6274055"/>
            <a:ext cx="2844800" cy="365125"/>
          </a:xfrm>
        </p:spPr>
        <p:txBody>
          <a:bodyPr/>
          <a:lstStyle/>
          <a:p>
            <a:fld id="{C00C14A9-C4CF-DB40-A6AA-59530B781F81}"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
        <p:nvSpPr>
          <p:cNvPr id="27" name="Picture Placeholder 2"/>
          <p:cNvSpPr>
            <a:spLocks noGrp="1"/>
          </p:cNvSpPr>
          <p:nvPr>
            <p:ph type="pic" idx="13"/>
          </p:nvPr>
        </p:nvSpPr>
        <p:spPr>
          <a:xfrm>
            <a:off x="933464" y="444382"/>
            <a:ext cx="5058069" cy="2876765"/>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Picture Placeholder 2"/>
          <p:cNvSpPr>
            <a:spLocks noGrp="1"/>
          </p:cNvSpPr>
          <p:nvPr>
            <p:ph type="pic" idx="15"/>
          </p:nvPr>
        </p:nvSpPr>
        <p:spPr>
          <a:xfrm>
            <a:off x="933464" y="3532786"/>
            <a:ext cx="5058069" cy="2885762"/>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Picture Placeholder 2"/>
          <p:cNvSpPr>
            <a:spLocks noGrp="1"/>
          </p:cNvSpPr>
          <p:nvPr>
            <p:ph type="pic" idx="16"/>
          </p:nvPr>
        </p:nvSpPr>
        <p:spPr>
          <a:xfrm>
            <a:off x="6295444" y="444382"/>
            <a:ext cx="5058069" cy="2876765"/>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Picture Placeholder 2"/>
          <p:cNvSpPr>
            <a:spLocks noGrp="1"/>
          </p:cNvSpPr>
          <p:nvPr>
            <p:ph type="pic" idx="17"/>
          </p:nvPr>
        </p:nvSpPr>
        <p:spPr>
          <a:xfrm>
            <a:off x="6295444" y="3532786"/>
            <a:ext cx="5058069" cy="2885762"/>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719219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C8FF9EDF-D297-4470-9052-BFCF23C59691}"/>
              </a:ext>
            </a:extLst>
          </p:cNvPr>
          <p:cNvSpPr>
            <a:spLocks noGrp="1"/>
          </p:cNvSpPr>
          <p:nvPr>
            <p:ph type="title"/>
          </p:nvPr>
        </p:nvSpPr>
        <p:spPr>
          <a:xfrm>
            <a:off x="341376" y="341376"/>
            <a:ext cx="11012424" cy="735050"/>
          </a:xfrm>
          <a:prstGeom prst="rect">
            <a:avLst/>
          </a:prstGeom>
        </p:spPr>
        <p:txBody>
          <a:bodyPr>
            <a:normAutofit/>
          </a:bodyPr>
          <a:lstStyle>
            <a:lvl1pPr>
              <a:defRPr sz="2800" b="1">
                <a:solidFill>
                  <a:srgbClr val="093552"/>
                </a:solidFill>
                <a:latin typeface="Arial" panose="020B0604020202020204" pitchFamily="34" charset="0"/>
                <a:cs typeface="Arial" panose="020B0604020202020204" pitchFamily="34" charset="0"/>
              </a:defRPr>
            </a:lvl1pPr>
          </a:lstStyle>
          <a:p>
            <a:r>
              <a:rPr lang="en-US"/>
              <a:t>Click to edit Master title style</a:t>
            </a:r>
          </a:p>
        </p:txBody>
      </p:sp>
      <p:sp>
        <p:nvSpPr>
          <p:cNvPr id="8" name="Content Placeholder 2">
            <a:extLst>
              <a:ext uri="{FF2B5EF4-FFF2-40B4-BE49-F238E27FC236}">
                <a16:creationId xmlns:a16="http://schemas.microsoft.com/office/drawing/2014/main" xmlns="" id="{7C7438CA-78B5-40AE-8F72-085799B2F5C1}"/>
              </a:ext>
            </a:extLst>
          </p:cNvPr>
          <p:cNvSpPr>
            <a:spLocks noGrp="1"/>
          </p:cNvSpPr>
          <p:nvPr>
            <p:ph idx="1"/>
          </p:nvPr>
        </p:nvSpPr>
        <p:spPr>
          <a:xfrm>
            <a:off x="341376" y="1269964"/>
            <a:ext cx="11012424" cy="4995835"/>
          </a:xfrm>
          <a:prstGeom prst="rect">
            <a:avLst/>
          </a:prstGeom>
        </p:spPr>
        <p:txBody>
          <a:bodyPr>
            <a:normAutofit/>
          </a:bodyPr>
          <a:lstStyle>
            <a:lvl1pPr>
              <a:buClr>
                <a:srgbClr val="093552"/>
              </a:buClr>
              <a:buSzPct val="80000"/>
              <a:defRPr sz="2000" b="1">
                <a:solidFill>
                  <a:srgbClr val="093552"/>
                </a:solidFill>
                <a:latin typeface="Arial" panose="020B0604020202020204" pitchFamily="34" charset="0"/>
                <a:cs typeface="Arial" panose="020B0604020202020204" pitchFamily="34" charset="0"/>
              </a:defRPr>
            </a:lvl1pPr>
            <a:lvl2pPr>
              <a:buClr>
                <a:srgbClr val="093552"/>
              </a:buClr>
              <a:buSzPct val="80000"/>
              <a:defRPr sz="1800">
                <a:solidFill>
                  <a:srgbClr val="093552"/>
                </a:solidFill>
                <a:latin typeface="Arial" panose="020B0604020202020204" pitchFamily="34" charset="0"/>
                <a:cs typeface="Arial" panose="020B0604020202020204" pitchFamily="34" charset="0"/>
              </a:defRPr>
            </a:lvl2pPr>
            <a:lvl3pPr>
              <a:buClr>
                <a:srgbClr val="093552"/>
              </a:buClr>
              <a:buSzPct val="80000"/>
              <a:defRPr sz="1800">
                <a:solidFill>
                  <a:srgbClr val="093552"/>
                </a:solidFill>
                <a:latin typeface="Arial" panose="020B0604020202020204" pitchFamily="34" charset="0"/>
                <a:cs typeface="Arial" panose="020B0604020202020204" pitchFamily="34" charset="0"/>
              </a:defRPr>
            </a:lvl3pPr>
            <a:lvl4pPr>
              <a:buClr>
                <a:srgbClr val="6CADDF"/>
              </a:buClr>
              <a:buSzPct val="80000"/>
              <a:defRPr sz="1600">
                <a:solidFill>
                  <a:srgbClr val="093552"/>
                </a:solidFill>
                <a:latin typeface="Arial" panose="020B0604020202020204" pitchFamily="34" charset="0"/>
                <a:cs typeface="Arial" panose="020B0604020202020204" pitchFamily="34" charset="0"/>
              </a:defRPr>
            </a:lvl4pPr>
            <a:lvl5pPr>
              <a:buClr>
                <a:srgbClr val="6CADDF"/>
              </a:buClr>
              <a:buSzPct val="80000"/>
              <a:defRPr sz="1600">
                <a:solidFill>
                  <a:srgbClr val="09355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2" name="Rectangle 11">
            <a:extLst>
              <a:ext uri="{FF2B5EF4-FFF2-40B4-BE49-F238E27FC236}">
                <a16:creationId xmlns:a16="http://schemas.microsoft.com/office/drawing/2014/main" xmlns="" id="{219A049E-42D3-4284-AB44-C45080920396}"/>
              </a:ext>
            </a:extLst>
          </p:cNvPr>
          <p:cNvSpPr/>
          <p:nvPr userDrawn="1"/>
        </p:nvSpPr>
        <p:spPr>
          <a:xfrm>
            <a:off x="0" y="1085624"/>
            <a:ext cx="12192000" cy="49658"/>
          </a:xfrm>
          <a:prstGeom prst="rect">
            <a:avLst/>
          </a:prstGeom>
          <a:solidFill>
            <a:srgbClr val="09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542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87A81D-F35E-4DBE-9559-D2A1F50DDD53}"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FB3A0-6BDE-4531-8677-71E1A846F505}" type="slidenum">
              <a:rPr lang="en-US" smtClean="0"/>
              <a:t>‹#›</a:t>
            </a:fld>
            <a:endParaRPr lang="en-US"/>
          </a:p>
        </p:txBody>
      </p:sp>
    </p:spTree>
    <p:extLst>
      <p:ext uri="{BB962C8B-B14F-4D97-AF65-F5344CB8AC3E}">
        <p14:creationId xmlns:p14="http://schemas.microsoft.com/office/powerpoint/2010/main" val="962368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868705D-D306-3044-AB3E-9550C37B4F1E}"/>
              </a:ext>
            </a:extLst>
          </p:cNvPr>
          <p:cNvSpPr>
            <a:spLocks noGrp="1"/>
          </p:cNvSpPr>
          <p:nvPr>
            <p:ph type="pic" sz="quarter" idx="10"/>
          </p:nvPr>
        </p:nvSpPr>
        <p:spPr>
          <a:xfrm>
            <a:off x="1349729" y="2888457"/>
            <a:ext cx="345371" cy="323056"/>
          </a:xfrm>
          <a:solidFill>
            <a:schemeClr val="accent1">
              <a:lumMod val="20000"/>
              <a:lumOff val="80000"/>
            </a:schemeClr>
          </a:solidFill>
        </p:spPr>
        <p:txBody>
          <a:bodyPr anchor="ctr"/>
          <a:lstStyle>
            <a:lvl1pPr algn="ctr">
              <a:defRPr sz="600" b="0" i="0">
                <a:latin typeface="Lato Light" panose="020F0302020204030203" pitchFamily="34" charset="77"/>
              </a:defRPr>
            </a:lvl1pPr>
          </a:lstStyle>
          <a:p>
            <a:endParaRPr lang="x-none"/>
          </a:p>
        </p:txBody>
      </p:sp>
      <p:sp>
        <p:nvSpPr>
          <p:cNvPr id="8" name="Picture Placeholder 6">
            <a:extLst>
              <a:ext uri="{FF2B5EF4-FFF2-40B4-BE49-F238E27FC236}">
                <a16:creationId xmlns:a16="http://schemas.microsoft.com/office/drawing/2014/main" xmlns="" id="{592C6AA0-D312-F948-810E-C69B2B694E0E}"/>
              </a:ext>
            </a:extLst>
          </p:cNvPr>
          <p:cNvSpPr>
            <a:spLocks noGrp="1"/>
          </p:cNvSpPr>
          <p:nvPr>
            <p:ph type="pic" sz="quarter" idx="11"/>
          </p:nvPr>
        </p:nvSpPr>
        <p:spPr>
          <a:xfrm>
            <a:off x="3959793" y="3713647"/>
            <a:ext cx="345371" cy="323056"/>
          </a:xfrm>
          <a:solidFill>
            <a:schemeClr val="accent2">
              <a:lumMod val="20000"/>
              <a:lumOff val="80000"/>
            </a:schemeClr>
          </a:solidFill>
        </p:spPr>
        <p:txBody>
          <a:bodyPr anchor="ctr"/>
          <a:lstStyle>
            <a:lvl1pPr algn="ctr">
              <a:defRPr sz="600" b="0" i="0">
                <a:latin typeface="Lato Light" panose="020F0302020204030203" pitchFamily="34" charset="77"/>
              </a:defRPr>
            </a:lvl1pPr>
          </a:lstStyle>
          <a:p>
            <a:endParaRPr lang="x-none"/>
          </a:p>
        </p:txBody>
      </p:sp>
      <p:sp>
        <p:nvSpPr>
          <p:cNvPr id="9" name="Picture Placeholder 6">
            <a:extLst>
              <a:ext uri="{FF2B5EF4-FFF2-40B4-BE49-F238E27FC236}">
                <a16:creationId xmlns:a16="http://schemas.microsoft.com/office/drawing/2014/main" xmlns="" id="{88A7E03B-C183-C14E-B0EC-E46E29C59458}"/>
              </a:ext>
            </a:extLst>
          </p:cNvPr>
          <p:cNvSpPr>
            <a:spLocks noGrp="1"/>
          </p:cNvSpPr>
          <p:nvPr>
            <p:ph type="pic" sz="quarter" idx="12"/>
          </p:nvPr>
        </p:nvSpPr>
        <p:spPr>
          <a:xfrm>
            <a:off x="5220209" y="4594594"/>
            <a:ext cx="345371" cy="323056"/>
          </a:xfrm>
          <a:solidFill>
            <a:schemeClr val="accent3">
              <a:lumMod val="20000"/>
              <a:lumOff val="80000"/>
            </a:schemeClr>
          </a:solidFill>
        </p:spPr>
        <p:txBody>
          <a:bodyPr anchor="ctr"/>
          <a:lstStyle>
            <a:lvl1pPr algn="ctr">
              <a:defRPr sz="600" b="0" i="0">
                <a:latin typeface="Lato Light" panose="020F0302020204030203" pitchFamily="34" charset="77"/>
              </a:defRPr>
            </a:lvl1pPr>
          </a:lstStyle>
          <a:p>
            <a:endParaRPr lang="x-none"/>
          </a:p>
        </p:txBody>
      </p:sp>
      <p:sp>
        <p:nvSpPr>
          <p:cNvPr id="10" name="Picture Placeholder 6">
            <a:extLst>
              <a:ext uri="{FF2B5EF4-FFF2-40B4-BE49-F238E27FC236}">
                <a16:creationId xmlns:a16="http://schemas.microsoft.com/office/drawing/2014/main" xmlns="" id="{58901E7A-AF26-CA4A-A3BC-A89E9216B308}"/>
              </a:ext>
            </a:extLst>
          </p:cNvPr>
          <p:cNvSpPr>
            <a:spLocks noGrp="1"/>
          </p:cNvSpPr>
          <p:nvPr>
            <p:ph type="pic" sz="quarter" idx="13"/>
          </p:nvPr>
        </p:nvSpPr>
        <p:spPr>
          <a:xfrm>
            <a:off x="7194489" y="5453237"/>
            <a:ext cx="345371" cy="323056"/>
          </a:xfrm>
          <a:solidFill>
            <a:schemeClr val="accent4">
              <a:lumMod val="20000"/>
              <a:lumOff val="80000"/>
            </a:schemeClr>
          </a:solidFill>
        </p:spPr>
        <p:txBody>
          <a:bodyPr anchor="ctr"/>
          <a:lstStyle>
            <a:lvl1pPr algn="ctr">
              <a:defRPr sz="600" b="0" i="0">
                <a:latin typeface="Lato Light" panose="020F0302020204030203" pitchFamily="34" charset="77"/>
              </a:defRPr>
            </a:lvl1pPr>
          </a:lstStyle>
          <a:p>
            <a:endParaRPr lang="x-none"/>
          </a:p>
        </p:txBody>
      </p:sp>
    </p:spTree>
    <p:extLst>
      <p:ext uri="{BB962C8B-B14F-4D97-AF65-F5344CB8AC3E}">
        <p14:creationId xmlns:p14="http://schemas.microsoft.com/office/powerpoint/2010/main" val="4045023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7559"/>
            <a:ext cx="12192000" cy="6873118"/>
          </a:xfrm>
          <a:prstGeom prst="rect">
            <a:avLst/>
          </a:prstGeom>
        </p:spPr>
      </p:pic>
      <p:sp>
        <p:nvSpPr>
          <p:cNvPr id="12" name="Subtitle 2">
            <a:extLst>
              <a:ext uri="{FF2B5EF4-FFF2-40B4-BE49-F238E27FC236}">
                <a16:creationId xmlns:a16="http://schemas.microsoft.com/office/drawing/2014/main" xmlns="" id="{880606FA-C36B-44EE-91CC-23E328C62D24}"/>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3" name="Straight Connector 12">
            <a:extLst>
              <a:ext uri="{FF2B5EF4-FFF2-40B4-BE49-F238E27FC236}">
                <a16:creationId xmlns:a16="http://schemas.microsoft.com/office/drawing/2014/main" xmlns="" id="{A6CF0BA6-A6F5-427F-AAAE-0FD1A0EA40F7}"/>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14" name="Title 1">
            <a:extLst>
              <a:ext uri="{FF2B5EF4-FFF2-40B4-BE49-F238E27FC236}">
                <a16:creationId xmlns:a16="http://schemas.microsoft.com/office/drawing/2014/main" xmlns="" id="{EB746CDD-D828-4CA9-922F-39CA5C1B8DE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pic>
        <p:nvPicPr>
          <p:cNvPr id="7" name="Picture 6" descr="Logo&#10;&#10;Description automatically generated">
            <a:extLst>
              <a:ext uri="{FF2B5EF4-FFF2-40B4-BE49-F238E27FC236}">
                <a16:creationId xmlns:a16="http://schemas.microsoft.com/office/drawing/2014/main" xmlns="" id="{72EB6C51-22D9-4A9C-B2E6-1DE253C87E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58400" y="5626240"/>
            <a:ext cx="1821357" cy="1065506"/>
          </a:xfrm>
          <a:prstGeom prst="rect">
            <a:avLst/>
          </a:prstGeom>
        </p:spPr>
      </p:pic>
    </p:spTree>
    <p:extLst>
      <p:ext uri="{BB962C8B-B14F-4D97-AF65-F5344CB8AC3E}">
        <p14:creationId xmlns:p14="http://schemas.microsoft.com/office/powerpoint/2010/main" val="300082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Patter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p:blipFill>
        <p:spPr>
          <a:xfrm>
            <a:off x="0" y="1"/>
            <a:ext cx="12192000" cy="6857998"/>
          </a:xfrm>
          <a:prstGeom prst="rect">
            <a:avLst/>
          </a:prstGeom>
        </p:spPr>
      </p:pic>
      <p:sp>
        <p:nvSpPr>
          <p:cNvPr id="12" name="Subtitle 2">
            <a:extLst>
              <a:ext uri="{FF2B5EF4-FFF2-40B4-BE49-F238E27FC236}">
                <a16:creationId xmlns:a16="http://schemas.microsoft.com/office/drawing/2014/main" xmlns="" id="{880606FA-C36B-44EE-91CC-23E328C62D24}"/>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3" name="Straight Connector 12">
            <a:extLst>
              <a:ext uri="{FF2B5EF4-FFF2-40B4-BE49-F238E27FC236}">
                <a16:creationId xmlns:a16="http://schemas.microsoft.com/office/drawing/2014/main" xmlns="" id="{A6CF0BA6-A6F5-427F-AAAE-0FD1A0EA40F7}"/>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14" name="Title 1">
            <a:extLst>
              <a:ext uri="{FF2B5EF4-FFF2-40B4-BE49-F238E27FC236}">
                <a16:creationId xmlns:a16="http://schemas.microsoft.com/office/drawing/2014/main" xmlns="" id="{EB746CDD-D828-4CA9-922F-39CA5C1B8DE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pic>
        <p:nvPicPr>
          <p:cNvPr id="7" name="Picture 6" descr="Logo&#10;&#10;Description automatically generated">
            <a:extLst>
              <a:ext uri="{FF2B5EF4-FFF2-40B4-BE49-F238E27FC236}">
                <a16:creationId xmlns:a16="http://schemas.microsoft.com/office/drawing/2014/main" xmlns="" id="{97A4164A-0271-4EC3-829B-FAECB7F093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0005" y="5651594"/>
            <a:ext cx="1490123" cy="871732"/>
          </a:xfrm>
          <a:prstGeom prst="rect">
            <a:avLst/>
          </a:prstGeom>
        </p:spPr>
      </p:pic>
    </p:spTree>
    <p:extLst>
      <p:ext uri="{BB962C8B-B14F-4D97-AF65-F5344CB8AC3E}">
        <p14:creationId xmlns:p14="http://schemas.microsoft.com/office/powerpoint/2010/main" val="3078004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Patter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p:blipFill>
        <p:spPr>
          <a:xfrm>
            <a:off x="0" y="1"/>
            <a:ext cx="12192000" cy="6857998"/>
          </a:xfrm>
          <a:prstGeom prst="rect">
            <a:avLst/>
          </a:prstGeom>
        </p:spPr>
      </p:pic>
      <p:sp>
        <p:nvSpPr>
          <p:cNvPr id="12" name="Subtitle 2">
            <a:extLst>
              <a:ext uri="{FF2B5EF4-FFF2-40B4-BE49-F238E27FC236}">
                <a16:creationId xmlns:a16="http://schemas.microsoft.com/office/drawing/2014/main" xmlns="" id="{880606FA-C36B-44EE-91CC-23E328C62D24}"/>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3" name="Straight Connector 12">
            <a:extLst>
              <a:ext uri="{FF2B5EF4-FFF2-40B4-BE49-F238E27FC236}">
                <a16:creationId xmlns:a16="http://schemas.microsoft.com/office/drawing/2014/main" xmlns="" id="{A6CF0BA6-A6F5-427F-AAAE-0FD1A0EA40F7}"/>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14" name="Title 1">
            <a:extLst>
              <a:ext uri="{FF2B5EF4-FFF2-40B4-BE49-F238E27FC236}">
                <a16:creationId xmlns:a16="http://schemas.microsoft.com/office/drawing/2014/main" xmlns="" id="{EB746CDD-D828-4CA9-922F-39CA5C1B8DE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pic>
        <p:nvPicPr>
          <p:cNvPr id="7" name="Picture 6" descr="Logo&#10;&#10;Description automatically generated">
            <a:extLst>
              <a:ext uri="{FF2B5EF4-FFF2-40B4-BE49-F238E27FC236}">
                <a16:creationId xmlns:a16="http://schemas.microsoft.com/office/drawing/2014/main" xmlns="" id="{97A4164A-0271-4EC3-829B-FAECB7F093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6547" y="6006798"/>
            <a:ext cx="1256092" cy="734822"/>
          </a:xfrm>
          <a:prstGeom prst="rect">
            <a:avLst/>
          </a:prstGeom>
        </p:spPr>
      </p:pic>
    </p:spTree>
    <p:extLst>
      <p:ext uri="{BB962C8B-B14F-4D97-AF65-F5344CB8AC3E}">
        <p14:creationId xmlns:p14="http://schemas.microsoft.com/office/powerpoint/2010/main" val="1594658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4B2F607-91C4-49CD-A699-D63C8C146F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5" name="Rectangle 14"/>
          <p:cNvSpPr/>
          <p:nvPr userDrawn="1"/>
        </p:nvSpPr>
        <p:spPr>
          <a:xfrm>
            <a:off x="-1" y="1"/>
            <a:ext cx="12192000" cy="6857999"/>
          </a:xfrm>
          <a:prstGeom prst="rect">
            <a:avLst/>
          </a:prstGeom>
          <a:solidFill>
            <a:srgbClr val="00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0000"/>
              </a:solidFill>
            </a:endParaRPr>
          </a:p>
        </p:txBody>
      </p:sp>
      <p:pic>
        <p:nvPicPr>
          <p:cNvPr id="8" name="Picture 7">
            <a:extLst>
              <a:ext uri="{FF2B5EF4-FFF2-40B4-BE49-F238E27FC236}">
                <a16:creationId xmlns:a16="http://schemas.microsoft.com/office/drawing/2014/main" xmlns="" id="{DC56C11E-462F-4C17-A22C-0067F918B5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89920" y="6130942"/>
            <a:ext cx="1242824" cy="727061"/>
          </a:xfrm>
          <a:prstGeom prst="rect">
            <a:avLst/>
          </a:prstGeom>
        </p:spPr>
      </p:pic>
      <p:sp>
        <p:nvSpPr>
          <p:cNvPr id="17" name="Subtitle 2">
            <a:extLst>
              <a:ext uri="{FF2B5EF4-FFF2-40B4-BE49-F238E27FC236}">
                <a16:creationId xmlns:a16="http://schemas.microsoft.com/office/drawing/2014/main" xmlns="" id="{5041A4E3-293D-4509-96FD-3CB711BA8F67}"/>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9" name="Straight Connector 18">
            <a:extLst>
              <a:ext uri="{FF2B5EF4-FFF2-40B4-BE49-F238E27FC236}">
                <a16:creationId xmlns:a16="http://schemas.microsoft.com/office/drawing/2014/main" xmlns="" id="{3979C8D1-B936-4586-96BF-A613B3C86FCF}"/>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20" name="Title 1">
            <a:extLst>
              <a:ext uri="{FF2B5EF4-FFF2-40B4-BE49-F238E27FC236}">
                <a16:creationId xmlns:a16="http://schemas.microsoft.com/office/drawing/2014/main" xmlns="" id="{3DCA6161-94CE-4AC7-9CA7-16492FFD0FF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spTree>
    <p:extLst>
      <p:ext uri="{BB962C8B-B14F-4D97-AF65-F5344CB8AC3E}">
        <p14:creationId xmlns:p14="http://schemas.microsoft.com/office/powerpoint/2010/main" val="3477149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1999" cy="6858000"/>
          </a:xfrm>
          <a:prstGeom prst="rect">
            <a:avLst/>
          </a:prstGeom>
        </p:spPr>
      </p:pic>
      <p:sp>
        <p:nvSpPr>
          <p:cNvPr id="5"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8" name="Picture 7" descr="Logo&#10;&#10;Description automatically generated">
            <a:extLst>
              <a:ext uri="{FF2B5EF4-FFF2-40B4-BE49-F238E27FC236}">
                <a16:creationId xmlns:a16="http://schemas.microsoft.com/office/drawing/2014/main" xmlns="" id="{1FAEA688-0BE3-4EF3-A41C-42C68D3A08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23421" y="6103726"/>
            <a:ext cx="1289343" cy="754274"/>
          </a:xfrm>
          <a:prstGeom prst="rect">
            <a:avLst/>
          </a:prstGeom>
        </p:spPr>
      </p:pic>
    </p:spTree>
    <p:extLst>
      <p:ext uri="{BB962C8B-B14F-4D97-AF65-F5344CB8AC3E}">
        <p14:creationId xmlns:p14="http://schemas.microsoft.com/office/powerpoint/2010/main" val="1469524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vider-patter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558BE3E-A13E-4C2B-9BD0-CE891A168BF4}"/>
              </a:ext>
            </a:extLst>
          </p:cNvPr>
          <p:cNvPicPr>
            <a:picLocks noChangeAspect="1"/>
          </p:cNvPicPr>
          <p:nvPr userDrawn="1"/>
        </p:nvPicPr>
        <p:blipFill>
          <a:blip r:embed="rId2"/>
          <a:srcRect/>
          <a:stretch/>
        </p:blipFill>
        <p:spPr>
          <a:xfrm>
            <a:off x="0" y="1"/>
            <a:ext cx="12192000" cy="6857998"/>
          </a:xfrm>
          <a:prstGeom prst="rect">
            <a:avLst/>
          </a:prstGeom>
        </p:spPr>
      </p:pic>
      <p:sp>
        <p:nvSpPr>
          <p:cNvPr id="5"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9" name="Picture 8" descr="Logo&#10;&#10;Description automatically generated">
            <a:extLst>
              <a:ext uri="{FF2B5EF4-FFF2-40B4-BE49-F238E27FC236}">
                <a16:creationId xmlns:a16="http://schemas.microsoft.com/office/drawing/2014/main" xmlns="" id="{A6725964-72A1-4EAC-ADC7-473C5D3442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56671" y="6103725"/>
            <a:ext cx="1289343" cy="754274"/>
          </a:xfrm>
          <a:prstGeom prst="rect">
            <a:avLst/>
          </a:prstGeom>
        </p:spPr>
      </p:pic>
    </p:spTree>
    <p:extLst>
      <p:ext uri="{BB962C8B-B14F-4D97-AF65-F5344CB8AC3E}">
        <p14:creationId xmlns:p14="http://schemas.microsoft.com/office/powerpoint/2010/main" val="324857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ivider-phot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22110"/>
            <a:ext cx="12192001" cy="6980110"/>
          </a:xfrm>
          <a:prstGeom prst="rect">
            <a:avLst/>
          </a:prstGeom>
        </p:spPr>
      </p:pic>
      <p:sp>
        <p:nvSpPr>
          <p:cNvPr id="6" name="Rectangle 5"/>
          <p:cNvSpPr/>
          <p:nvPr userDrawn="1"/>
        </p:nvSpPr>
        <p:spPr>
          <a:xfrm>
            <a:off x="3" y="-122111"/>
            <a:ext cx="12191999" cy="6980110"/>
          </a:xfrm>
          <a:prstGeom prst="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0000"/>
              </a:solidFill>
            </a:endParaRPr>
          </a:p>
        </p:txBody>
      </p:sp>
      <p:sp>
        <p:nvSpPr>
          <p:cNvPr id="9"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10" name="Picture 9">
            <a:extLst>
              <a:ext uri="{FF2B5EF4-FFF2-40B4-BE49-F238E27FC236}">
                <a16:creationId xmlns:a16="http://schemas.microsoft.com/office/drawing/2014/main" xmlns="" id="{173A3F91-D0BB-4FF4-8A0D-894DFA2106A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89921" y="6111490"/>
            <a:ext cx="1276075" cy="746513"/>
          </a:xfrm>
          <a:prstGeom prst="rect">
            <a:avLst/>
          </a:prstGeom>
        </p:spPr>
      </p:pic>
    </p:spTree>
    <p:extLst>
      <p:ext uri="{BB962C8B-B14F-4D97-AF65-F5344CB8AC3E}">
        <p14:creationId xmlns:p14="http://schemas.microsoft.com/office/powerpoint/2010/main" val="1593451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ntent 1_photo &amp; tex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00197" y="-56748"/>
            <a:ext cx="4991803" cy="6929866"/>
          </a:xfrm>
          <a:prstGeom prst="rect">
            <a:avLst/>
          </a:prstGeom>
        </p:spPr>
      </p:pic>
      <p:sp>
        <p:nvSpPr>
          <p:cNvPr id="10" name="Text Placeholder 3"/>
          <p:cNvSpPr>
            <a:spLocks noGrp="1"/>
          </p:cNvSpPr>
          <p:nvPr>
            <p:ph type="body" sz="half" idx="2"/>
          </p:nvPr>
        </p:nvSpPr>
        <p:spPr>
          <a:xfrm>
            <a:off x="7687765" y="1367534"/>
            <a:ext cx="3989376" cy="527164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sp>
        <p:nvSpPr>
          <p:cNvPr id="13" name="Picture Placeholder 2"/>
          <p:cNvSpPr>
            <a:spLocks noGrp="1"/>
          </p:cNvSpPr>
          <p:nvPr>
            <p:ph type="pic" idx="1"/>
          </p:nvPr>
        </p:nvSpPr>
        <p:spPr>
          <a:xfrm>
            <a:off x="3" y="0"/>
            <a:ext cx="7212833" cy="6858000"/>
          </a:xfrm>
        </p:spPr>
        <p:txBody>
          <a:bodyPr>
            <a:normAutofit/>
          </a:bodyPr>
          <a:lstStyle>
            <a:lvl1pPr marL="0" indent="0" algn="ctr">
              <a:buNone/>
              <a:defRPr sz="2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Title 1"/>
          <p:cNvSpPr>
            <a:spLocks noGrp="1"/>
          </p:cNvSpPr>
          <p:nvPr>
            <p:ph type="title"/>
          </p:nvPr>
        </p:nvSpPr>
        <p:spPr>
          <a:xfrm>
            <a:off x="7666059" y="453808"/>
            <a:ext cx="4141332" cy="702080"/>
          </a:xfrm>
        </p:spPr>
        <p:txBody>
          <a:bodyPr anchor="t"/>
          <a:lstStyle>
            <a:lvl1pPr algn="l">
              <a:defRPr sz="2000" b="1">
                <a:solidFill>
                  <a:srgbClr val="FFFFFF"/>
                </a:solidFill>
              </a:defRPr>
            </a:lvl1pPr>
          </a:lstStyle>
          <a:p>
            <a:r>
              <a:rPr lang="en-US"/>
              <a:t>Click to edit Master title</a:t>
            </a:r>
          </a:p>
        </p:txBody>
      </p:sp>
      <p:pic>
        <p:nvPicPr>
          <p:cNvPr id="7" name="Picture 6" descr="Logo&#10;&#10;Description automatically generated">
            <a:extLst>
              <a:ext uri="{FF2B5EF4-FFF2-40B4-BE49-F238E27FC236}">
                <a16:creationId xmlns:a16="http://schemas.microsoft.com/office/drawing/2014/main" xmlns="" id="{DBF1C276-04E2-4835-9926-ECFE7CE3508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2249" y="6195827"/>
            <a:ext cx="984787" cy="576107"/>
          </a:xfrm>
          <a:prstGeom prst="rect">
            <a:avLst/>
          </a:prstGeom>
        </p:spPr>
      </p:pic>
    </p:spTree>
    <p:extLst>
      <p:ext uri="{BB962C8B-B14F-4D97-AF65-F5344CB8AC3E}">
        <p14:creationId xmlns:p14="http://schemas.microsoft.com/office/powerpoint/2010/main" val="3010201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ent 2_text &amp; sideba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00197" y="-56748"/>
            <a:ext cx="4991803" cy="6929866"/>
          </a:xfrm>
          <a:prstGeom prst="rect">
            <a:avLst/>
          </a:prstGeom>
        </p:spPr>
      </p:pic>
      <p:sp>
        <p:nvSpPr>
          <p:cNvPr id="10" name="Text Placeholder 3"/>
          <p:cNvSpPr>
            <a:spLocks noGrp="1"/>
          </p:cNvSpPr>
          <p:nvPr>
            <p:ph type="body" sz="half" idx="2" hasCustomPrompt="1"/>
          </p:nvPr>
        </p:nvSpPr>
        <p:spPr>
          <a:xfrm>
            <a:off x="7666059" y="683774"/>
            <a:ext cx="4011084" cy="5271645"/>
          </a:xfrm>
        </p:spPr>
        <p:txBody>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a:t>
            </a:r>
          </a:p>
          <a:p>
            <a:pPr lvl="0"/>
            <a:endParaRPr lang="en-US"/>
          </a:p>
        </p:txBody>
      </p:sp>
      <p:sp>
        <p:nvSpPr>
          <p:cNvPr id="14" name="Title 1"/>
          <p:cNvSpPr>
            <a:spLocks noGrp="1"/>
          </p:cNvSpPr>
          <p:nvPr>
            <p:ph type="title"/>
          </p:nvPr>
        </p:nvSpPr>
        <p:spPr>
          <a:xfrm>
            <a:off x="871325" y="714297"/>
            <a:ext cx="5576083" cy="506712"/>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891040" y="1308295"/>
            <a:ext cx="5556365" cy="398275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7" name="Picture 6" descr="Logo&#10;&#10;Description automatically generated">
            <a:extLst>
              <a:ext uri="{FF2B5EF4-FFF2-40B4-BE49-F238E27FC236}">
                <a16:creationId xmlns:a16="http://schemas.microsoft.com/office/drawing/2014/main" xmlns="" id="{FC491AA1-7DCD-4446-8D72-578BC00AA6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1488" y="6281897"/>
            <a:ext cx="984787" cy="576107"/>
          </a:xfrm>
          <a:prstGeom prst="rect">
            <a:avLst/>
          </a:prstGeom>
        </p:spPr>
      </p:pic>
    </p:spTree>
    <p:extLst>
      <p:ext uri="{BB962C8B-B14F-4D97-AF65-F5344CB8AC3E}">
        <p14:creationId xmlns:p14="http://schemas.microsoft.com/office/powerpoint/2010/main" val="102851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ent 1-pattern_photo &amp; tex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7212833" y="0"/>
            <a:ext cx="4979168" cy="6858000"/>
          </a:xfrm>
          <a:prstGeom prst="rect">
            <a:avLst/>
          </a:prstGeom>
        </p:spPr>
      </p:pic>
      <p:sp>
        <p:nvSpPr>
          <p:cNvPr id="10" name="Text Placeholder 3"/>
          <p:cNvSpPr>
            <a:spLocks noGrp="1"/>
          </p:cNvSpPr>
          <p:nvPr>
            <p:ph type="body" sz="half" idx="2"/>
          </p:nvPr>
        </p:nvSpPr>
        <p:spPr>
          <a:xfrm>
            <a:off x="7600933" y="1384663"/>
            <a:ext cx="4076208" cy="5251410"/>
          </a:xfrm>
        </p:spPr>
        <p:txBody>
          <a:bodyPr/>
          <a:lstStyle>
            <a:lvl1pPr marL="0" indent="0">
              <a:buNone/>
              <a:defRPr sz="1400">
                <a:solidFill>
                  <a:srgbClr val="FFFFFF"/>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sp>
        <p:nvSpPr>
          <p:cNvPr id="13" name="Picture Placeholder 2"/>
          <p:cNvSpPr>
            <a:spLocks noGrp="1"/>
          </p:cNvSpPr>
          <p:nvPr>
            <p:ph type="pic" idx="1"/>
          </p:nvPr>
        </p:nvSpPr>
        <p:spPr>
          <a:xfrm>
            <a:off x="3" y="0"/>
            <a:ext cx="7212833" cy="6858000"/>
          </a:xfrm>
        </p:spPr>
        <p:txBody>
          <a:bodyPr>
            <a:normAutofit/>
          </a:bodyPr>
          <a:lstStyle>
            <a:lvl1pPr marL="0" indent="0" algn="ctr">
              <a:buNone/>
              <a:defRPr sz="2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Title 1"/>
          <p:cNvSpPr>
            <a:spLocks noGrp="1"/>
          </p:cNvSpPr>
          <p:nvPr>
            <p:ph type="title"/>
          </p:nvPr>
        </p:nvSpPr>
        <p:spPr>
          <a:xfrm>
            <a:off x="7600933" y="453808"/>
            <a:ext cx="4076208" cy="702080"/>
          </a:xfrm>
        </p:spPr>
        <p:txBody>
          <a:bodyPr anchor="t"/>
          <a:lstStyle>
            <a:lvl1pPr algn="l">
              <a:defRPr sz="2000" b="1">
                <a:solidFill>
                  <a:srgbClr val="FFFFFF"/>
                </a:solidFill>
                <a:latin typeface="Century Gothic" panose="020B0502020202020204" pitchFamily="34" charset="0"/>
              </a:defRPr>
            </a:lvl1pPr>
          </a:lstStyle>
          <a:p>
            <a:r>
              <a:rPr lang="en-US"/>
              <a:t>Click to edit Master title</a:t>
            </a:r>
          </a:p>
        </p:txBody>
      </p:sp>
      <p:pic>
        <p:nvPicPr>
          <p:cNvPr id="7" name="Picture 6" descr="Logo&#10;&#10;Description automatically generated">
            <a:extLst>
              <a:ext uri="{FF2B5EF4-FFF2-40B4-BE49-F238E27FC236}">
                <a16:creationId xmlns:a16="http://schemas.microsoft.com/office/drawing/2014/main" xmlns="" id="{982A8903-F082-427A-88B5-8970BA85F8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0453" y="6281897"/>
            <a:ext cx="984787" cy="576107"/>
          </a:xfrm>
          <a:prstGeom prst="rect">
            <a:avLst/>
          </a:prstGeom>
        </p:spPr>
      </p:pic>
    </p:spTree>
    <p:extLst>
      <p:ext uri="{BB962C8B-B14F-4D97-AF65-F5344CB8AC3E}">
        <p14:creationId xmlns:p14="http://schemas.microsoft.com/office/powerpoint/2010/main" val="3154027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ntent 2-pattern_text &amp; sideb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9BDAC9C-8EBB-420D-8004-8DDAA580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12833" y="0"/>
            <a:ext cx="4979168" cy="6858000"/>
          </a:xfrm>
          <a:prstGeom prst="rect">
            <a:avLst/>
          </a:prstGeom>
        </p:spPr>
      </p:pic>
      <p:sp>
        <p:nvSpPr>
          <p:cNvPr id="10" name="Text Placeholder 3"/>
          <p:cNvSpPr>
            <a:spLocks noGrp="1"/>
          </p:cNvSpPr>
          <p:nvPr>
            <p:ph type="body" sz="half" idx="2" hasCustomPrompt="1"/>
          </p:nvPr>
        </p:nvSpPr>
        <p:spPr>
          <a:xfrm>
            <a:off x="7666059" y="683774"/>
            <a:ext cx="4011084" cy="5271645"/>
          </a:xfrm>
        </p:spPr>
        <p:txBody>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a:t>
            </a:r>
          </a:p>
          <a:p>
            <a:pPr lvl="0"/>
            <a:endParaRPr lang="en-US"/>
          </a:p>
        </p:txBody>
      </p:sp>
      <p:sp>
        <p:nvSpPr>
          <p:cNvPr id="14" name="Title 1"/>
          <p:cNvSpPr>
            <a:spLocks noGrp="1"/>
          </p:cNvSpPr>
          <p:nvPr>
            <p:ph type="title"/>
          </p:nvPr>
        </p:nvSpPr>
        <p:spPr>
          <a:xfrm>
            <a:off x="871325" y="714297"/>
            <a:ext cx="5576083" cy="506712"/>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891040" y="1308295"/>
            <a:ext cx="5556365" cy="398275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8" name="Picture 7" descr="Logo&#10;&#10;Description automatically generated">
            <a:extLst>
              <a:ext uri="{FF2B5EF4-FFF2-40B4-BE49-F238E27FC236}">
                <a16:creationId xmlns:a16="http://schemas.microsoft.com/office/drawing/2014/main" xmlns="" id="{6B9E618C-0C96-46B1-9B12-89CC77C245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1488" y="6224029"/>
            <a:ext cx="984787" cy="576107"/>
          </a:xfrm>
          <a:prstGeom prst="rect">
            <a:avLst/>
          </a:prstGeom>
        </p:spPr>
      </p:pic>
    </p:spTree>
    <p:extLst>
      <p:ext uri="{BB962C8B-B14F-4D97-AF65-F5344CB8AC3E}">
        <p14:creationId xmlns:p14="http://schemas.microsoft.com/office/powerpoint/2010/main" val="10356432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ontent 3_tex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1884" cy="6858000"/>
          </a:xfrm>
          <a:prstGeom prst="rect">
            <a:avLst/>
          </a:prstGeom>
        </p:spPr>
      </p:pic>
      <p:pic>
        <p:nvPicPr>
          <p:cNvPr id="8" name="Picture 7"/>
          <p:cNvPicPr>
            <a:picLocks noChangeAspect="1"/>
          </p:cNvPicPr>
          <p:nvPr userDrawn="1"/>
        </p:nvPicPr>
        <p:blipFill>
          <a:blip r:embed="rId3"/>
          <a:stretch>
            <a:fillRect/>
          </a:stretch>
        </p:blipFill>
        <p:spPr>
          <a:xfrm>
            <a:off x="10488148" y="6186227"/>
            <a:ext cx="1254117" cy="449846"/>
          </a:xfrm>
          <a:prstGeom prst="rect">
            <a:avLst/>
          </a:prstGeom>
        </p:spPr>
      </p:pic>
      <p:sp>
        <p:nvSpPr>
          <p:cNvPr id="14" name="Title 1"/>
          <p:cNvSpPr>
            <a:spLocks noGrp="1"/>
          </p:cNvSpPr>
          <p:nvPr>
            <p:ph type="title"/>
          </p:nvPr>
        </p:nvSpPr>
        <p:spPr>
          <a:xfrm>
            <a:off x="1414024" y="721856"/>
            <a:ext cx="9954973" cy="570920"/>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1433739" y="1308299"/>
            <a:ext cx="9919772" cy="448742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7" name="Picture 6">
            <a:extLst>
              <a:ext uri="{FF2B5EF4-FFF2-40B4-BE49-F238E27FC236}">
                <a16:creationId xmlns:a16="http://schemas.microsoft.com/office/drawing/2014/main" xmlns="" id="{FF9A8FE1-A1DD-48D8-B4F2-7792540B489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115205" y="6281892"/>
            <a:ext cx="984787" cy="576108"/>
          </a:xfrm>
          <a:prstGeom prst="rect">
            <a:avLst/>
          </a:prstGeom>
        </p:spPr>
      </p:pic>
    </p:spTree>
    <p:extLst>
      <p:ext uri="{BB962C8B-B14F-4D97-AF65-F5344CB8AC3E}">
        <p14:creationId xmlns:p14="http://schemas.microsoft.com/office/powerpoint/2010/main" val="58577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4B2F607-91C4-49CD-A699-D63C8C146F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5" name="Rectangle 14"/>
          <p:cNvSpPr/>
          <p:nvPr userDrawn="1"/>
        </p:nvSpPr>
        <p:spPr>
          <a:xfrm>
            <a:off x="-1" y="1"/>
            <a:ext cx="12192000" cy="6857999"/>
          </a:xfrm>
          <a:prstGeom prst="rect">
            <a:avLst/>
          </a:prstGeom>
          <a:solidFill>
            <a:srgbClr val="00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0000"/>
              </a:solidFill>
            </a:endParaRPr>
          </a:p>
        </p:txBody>
      </p:sp>
      <p:pic>
        <p:nvPicPr>
          <p:cNvPr id="8" name="Picture 7">
            <a:extLst>
              <a:ext uri="{FF2B5EF4-FFF2-40B4-BE49-F238E27FC236}">
                <a16:creationId xmlns:a16="http://schemas.microsoft.com/office/drawing/2014/main" xmlns="" id="{DC56C11E-462F-4C17-A22C-0067F918B58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226740" y="5651597"/>
            <a:ext cx="1490123" cy="871733"/>
          </a:xfrm>
          <a:prstGeom prst="rect">
            <a:avLst/>
          </a:prstGeom>
        </p:spPr>
      </p:pic>
      <p:sp>
        <p:nvSpPr>
          <p:cNvPr id="17" name="Subtitle 2">
            <a:extLst>
              <a:ext uri="{FF2B5EF4-FFF2-40B4-BE49-F238E27FC236}">
                <a16:creationId xmlns:a16="http://schemas.microsoft.com/office/drawing/2014/main" xmlns="" id="{5041A4E3-293D-4509-96FD-3CB711BA8F67}"/>
              </a:ext>
            </a:extLst>
          </p:cNvPr>
          <p:cNvSpPr>
            <a:spLocks noGrp="1"/>
          </p:cNvSpPr>
          <p:nvPr>
            <p:ph type="subTitle" idx="1"/>
          </p:nvPr>
        </p:nvSpPr>
        <p:spPr>
          <a:xfrm>
            <a:off x="4361863" y="3051684"/>
            <a:ext cx="7187028" cy="1752600"/>
          </a:xfrm>
        </p:spPr>
        <p:txBody>
          <a:bodyPr>
            <a:normAutofit/>
          </a:bodyPr>
          <a:lstStyle>
            <a:lvl1pPr marL="0" indent="0" algn="l">
              <a:buNone/>
              <a:defRPr sz="180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9" name="Straight Connector 18">
            <a:extLst>
              <a:ext uri="{FF2B5EF4-FFF2-40B4-BE49-F238E27FC236}">
                <a16:creationId xmlns:a16="http://schemas.microsoft.com/office/drawing/2014/main" xmlns="" id="{3979C8D1-B936-4586-96BF-A613B3C86FCF}"/>
              </a:ext>
            </a:extLst>
          </p:cNvPr>
          <p:cNvCxnSpPr/>
          <p:nvPr userDrawn="1"/>
        </p:nvCxnSpPr>
        <p:spPr bwMode="auto">
          <a:xfrm>
            <a:off x="4194044" y="2008687"/>
            <a:ext cx="0" cy="2405087"/>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20" name="Title 1">
            <a:extLst>
              <a:ext uri="{FF2B5EF4-FFF2-40B4-BE49-F238E27FC236}">
                <a16:creationId xmlns:a16="http://schemas.microsoft.com/office/drawing/2014/main" xmlns="" id="{3DCA6161-94CE-4AC7-9CA7-16492FFD0FF9}"/>
              </a:ext>
            </a:extLst>
          </p:cNvPr>
          <p:cNvSpPr>
            <a:spLocks noGrp="1"/>
          </p:cNvSpPr>
          <p:nvPr>
            <p:ph type="title" hasCustomPrompt="1"/>
          </p:nvPr>
        </p:nvSpPr>
        <p:spPr>
          <a:xfrm>
            <a:off x="4319850" y="2257017"/>
            <a:ext cx="7872153" cy="702080"/>
          </a:xfrm>
        </p:spPr>
        <p:txBody>
          <a:bodyPr anchor="t">
            <a:noAutofit/>
          </a:bodyPr>
          <a:lstStyle>
            <a:lvl1pPr algn="l">
              <a:defRPr sz="4400" b="1">
                <a:solidFill>
                  <a:srgbClr val="FFFFFF"/>
                </a:solidFill>
                <a:latin typeface="Century Gothic" panose="020B0502020202020204" pitchFamily="34" charset="0"/>
              </a:defRPr>
            </a:lvl1pPr>
          </a:lstStyle>
          <a:p>
            <a:r>
              <a:rPr lang="en-US"/>
              <a:t>CLICK TO EDIT</a:t>
            </a:r>
          </a:p>
        </p:txBody>
      </p:sp>
    </p:spTree>
    <p:extLst>
      <p:ext uri="{BB962C8B-B14F-4D97-AF65-F5344CB8AC3E}">
        <p14:creationId xmlns:p14="http://schemas.microsoft.com/office/powerpoint/2010/main" val="19577376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ntent 3-pattern_tex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390" y="0"/>
            <a:ext cx="911884" cy="6858000"/>
          </a:xfrm>
          <a:prstGeom prst="rect">
            <a:avLst/>
          </a:prstGeom>
        </p:spPr>
      </p:pic>
      <p:pic>
        <p:nvPicPr>
          <p:cNvPr id="8" name="Picture 7"/>
          <p:cNvPicPr>
            <a:picLocks noChangeAspect="1"/>
          </p:cNvPicPr>
          <p:nvPr userDrawn="1"/>
        </p:nvPicPr>
        <p:blipFill>
          <a:blip r:embed="rId3"/>
          <a:stretch>
            <a:fillRect/>
          </a:stretch>
        </p:blipFill>
        <p:spPr>
          <a:xfrm>
            <a:off x="10488148" y="6186227"/>
            <a:ext cx="1254117" cy="449846"/>
          </a:xfrm>
          <a:prstGeom prst="rect">
            <a:avLst/>
          </a:prstGeom>
        </p:spPr>
      </p:pic>
      <p:sp>
        <p:nvSpPr>
          <p:cNvPr id="14" name="Title 1"/>
          <p:cNvSpPr>
            <a:spLocks noGrp="1"/>
          </p:cNvSpPr>
          <p:nvPr>
            <p:ph type="title"/>
          </p:nvPr>
        </p:nvSpPr>
        <p:spPr>
          <a:xfrm>
            <a:off x="1414024" y="714297"/>
            <a:ext cx="9954973" cy="570920"/>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1433739" y="1308299"/>
            <a:ext cx="9919772" cy="448742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10" name="Picture 9">
            <a:extLst>
              <a:ext uri="{FF2B5EF4-FFF2-40B4-BE49-F238E27FC236}">
                <a16:creationId xmlns:a16="http://schemas.microsoft.com/office/drawing/2014/main" xmlns="" id="{B9AA42BE-4CBA-47BA-8322-ADB866A2458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115205" y="6186227"/>
            <a:ext cx="984787" cy="576108"/>
          </a:xfrm>
          <a:prstGeom prst="rect">
            <a:avLst/>
          </a:prstGeom>
        </p:spPr>
      </p:pic>
    </p:spTree>
    <p:extLst>
      <p:ext uri="{BB962C8B-B14F-4D97-AF65-F5344CB8AC3E}">
        <p14:creationId xmlns:p14="http://schemas.microsoft.com/office/powerpoint/2010/main" val="11881876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Tree>
    <p:extLst>
      <p:ext uri="{BB962C8B-B14F-4D97-AF65-F5344CB8AC3E}">
        <p14:creationId xmlns:p14="http://schemas.microsoft.com/office/powerpoint/2010/main" val="93280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Photos-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
        <p:nvSpPr>
          <p:cNvPr id="26" name="Picture Placeholder 2"/>
          <p:cNvSpPr>
            <a:spLocks noGrp="1"/>
          </p:cNvSpPr>
          <p:nvPr>
            <p:ph type="pic" idx="1"/>
          </p:nvPr>
        </p:nvSpPr>
        <p:spPr>
          <a:xfrm>
            <a:off x="658552" y="411820"/>
            <a:ext cx="5245587" cy="2522409"/>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7" name="Picture Placeholder 2"/>
          <p:cNvSpPr>
            <a:spLocks noGrp="1"/>
          </p:cNvSpPr>
          <p:nvPr>
            <p:ph type="pic" idx="13"/>
          </p:nvPr>
        </p:nvSpPr>
        <p:spPr>
          <a:xfrm>
            <a:off x="6186904" y="411820"/>
            <a:ext cx="5384765" cy="6023009"/>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Picture Placeholder 2"/>
          <p:cNvSpPr>
            <a:spLocks noGrp="1"/>
          </p:cNvSpPr>
          <p:nvPr>
            <p:ph type="pic" idx="14"/>
          </p:nvPr>
        </p:nvSpPr>
        <p:spPr>
          <a:xfrm>
            <a:off x="658552" y="3125788"/>
            <a:ext cx="5245587" cy="3309045"/>
          </a:xfrm>
        </p:spPr>
        <p:txBody>
          <a:bodyPr>
            <a:normAutofit/>
          </a:bodyPr>
          <a:lstStyle>
            <a:lvl1pPr marL="0" indent="0" algn="ctr">
              <a:buNone/>
              <a:defRPr sz="28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313925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Photos-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422400" y="6274055"/>
            <a:ext cx="2844800" cy="365125"/>
          </a:xfrm>
        </p:spPr>
        <p:txBody>
          <a:bodyPr/>
          <a:lstStyle/>
          <a:p>
            <a:fld id="{C00C14A9-C4CF-DB40-A6AA-59530B781F81}"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2"/>
          <a:stretch>
            <a:fillRect/>
          </a:stretch>
        </p:blipFill>
        <p:spPr>
          <a:xfrm>
            <a:off x="10488148" y="6186227"/>
            <a:ext cx="1254117" cy="449846"/>
          </a:xfrm>
          <a:prstGeom prst="rect">
            <a:avLst/>
          </a:prstGeom>
        </p:spPr>
      </p:pic>
      <p:sp>
        <p:nvSpPr>
          <p:cNvPr id="27" name="Picture Placeholder 2"/>
          <p:cNvSpPr>
            <a:spLocks noGrp="1"/>
          </p:cNvSpPr>
          <p:nvPr>
            <p:ph type="pic" idx="13"/>
          </p:nvPr>
        </p:nvSpPr>
        <p:spPr>
          <a:xfrm>
            <a:off x="933464" y="444382"/>
            <a:ext cx="5058069" cy="2876765"/>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Picture Placeholder 2"/>
          <p:cNvSpPr>
            <a:spLocks noGrp="1"/>
          </p:cNvSpPr>
          <p:nvPr>
            <p:ph type="pic" idx="15"/>
          </p:nvPr>
        </p:nvSpPr>
        <p:spPr>
          <a:xfrm>
            <a:off x="933464" y="3532786"/>
            <a:ext cx="5058069" cy="2885762"/>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Picture Placeholder 2"/>
          <p:cNvSpPr>
            <a:spLocks noGrp="1"/>
          </p:cNvSpPr>
          <p:nvPr>
            <p:ph type="pic" idx="16"/>
          </p:nvPr>
        </p:nvSpPr>
        <p:spPr>
          <a:xfrm>
            <a:off x="6295444" y="444382"/>
            <a:ext cx="5058069" cy="2876765"/>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Picture Placeholder 2"/>
          <p:cNvSpPr>
            <a:spLocks noGrp="1"/>
          </p:cNvSpPr>
          <p:nvPr>
            <p:ph type="pic" idx="17"/>
          </p:nvPr>
        </p:nvSpPr>
        <p:spPr>
          <a:xfrm>
            <a:off x="6295444" y="3532786"/>
            <a:ext cx="5058069" cy="2885762"/>
          </a:xfrm>
        </p:spPr>
        <p:txBody>
          <a:bodyPr>
            <a:normAutofit/>
          </a:bodyPr>
          <a:lstStyle>
            <a:lvl1pPr marL="0" indent="0" algn="ctr">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4755524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C8FF9EDF-D297-4470-9052-BFCF23C59691}"/>
              </a:ext>
            </a:extLst>
          </p:cNvPr>
          <p:cNvSpPr>
            <a:spLocks noGrp="1"/>
          </p:cNvSpPr>
          <p:nvPr>
            <p:ph type="title"/>
          </p:nvPr>
        </p:nvSpPr>
        <p:spPr>
          <a:xfrm>
            <a:off x="341376" y="341376"/>
            <a:ext cx="11012424" cy="735050"/>
          </a:xfrm>
          <a:prstGeom prst="rect">
            <a:avLst/>
          </a:prstGeom>
        </p:spPr>
        <p:txBody>
          <a:bodyPr>
            <a:normAutofit/>
          </a:bodyPr>
          <a:lstStyle>
            <a:lvl1pPr>
              <a:defRPr sz="2800" b="1">
                <a:solidFill>
                  <a:srgbClr val="093552"/>
                </a:solidFill>
                <a:latin typeface="Arial" panose="020B0604020202020204" pitchFamily="34" charset="0"/>
                <a:cs typeface="Arial" panose="020B0604020202020204" pitchFamily="34" charset="0"/>
              </a:defRPr>
            </a:lvl1pPr>
          </a:lstStyle>
          <a:p>
            <a:r>
              <a:rPr lang="en-US"/>
              <a:t>Click to edit Master title style</a:t>
            </a:r>
          </a:p>
        </p:txBody>
      </p:sp>
      <p:sp>
        <p:nvSpPr>
          <p:cNvPr id="8" name="Content Placeholder 2">
            <a:extLst>
              <a:ext uri="{FF2B5EF4-FFF2-40B4-BE49-F238E27FC236}">
                <a16:creationId xmlns:a16="http://schemas.microsoft.com/office/drawing/2014/main" xmlns="" id="{7C7438CA-78B5-40AE-8F72-085799B2F5C1}"/>
              </a:ext>
            </a:extLst>
          </p:cNvPr>
          <p:cNvSpPr>
            <a:spLocks noGrp="1"/>
          </p:cNvSpPr>
          <p:nvPr>
            <p:ph idx="1"/>
          </p:nvPr>
        </p:nvSpPr>
        <p:spPr>
          <a:xfrm>
            <a:off x="341376" y="1269964"/>
            <a:ext cx="11012424" cy="4995835"/>
          </a:xfrm>
          <a:prstGeom prst="rect">
            <a:avLst/>
          </a:prstGeom>
        </p:spPr>
        <p:txBody>
          <a:bodyPr>
            <a:normAutofit/>
          </a:bodyPr>
          <a:lstStyle>
            <a:lvl1pPr>
              <a:buClr>
                <a:srgbClr val="093552"/>
              </a:buClr>
              <a:buSzPct val="80000"/>
              <a:defRPr sz="2000" b="1">
                <a:solidFill>
                  <a:srgbClr val="093552"/>
                </a:solidFill>
                <a:latin typeface="Arial" panose="020B0604020202020204" pitchFamily="34" charset="0"/>
                <a:cs typeface="Arial" panose="020B0604020202020204" pitchFamily="34" charset="0"/>
              </a:defRPr>
            </a:lvl1pPr>
            <a:lvl2pPr>
              <a:buClr>
                <a:srgbClr val="093552"/>
              </a:buClr>
              <a:buSzPct val="80000"/>
              <a:defRPr sz="1800">
                <a:solidFill>
                  <a:srgbClr val="093552"/>
                </a:solidFill>
                <a:latin typeface="Arial" panose="020B0604020202020204" pitchFamily="34" charset="0"/>
                <a:cs typeface="Arial" panose="020B0604020202020204" pitchFamily="34" charset="0"/>
              </a:defRPr>
            </a:lvl2pPr>
            <a:lvl3pPr>
              <a:buClr>
                <a:srgbClr val="093552"/>
              </a:buClr>
              <a:buSzPct val="80000"/>
              <a:defRPr sz="1800">
                <a:solidFill>
                  <a:srgbClr val="093552"/>
                </a:solidFill>
                <a:latin typeface="Arial" panose="020B0604020202020204" pitchFamily="34" charset="0"/>
                <a:cs typeface="Arial" panose="020B0604020202020204" pitchFamily="34" charset="0"/>
              </a:defRPr>
            </a:lvl3pPr>
            <a:lvl4pPr>
              <a:buClr>
                <a:srgbClr val="6CADDF"/>
              </a:buClr>
              <a:buSzPct val="80000"/>
              <a:defRPr sz="1600">
                <a:solidFill>
                  <a:srgbClr val="093552"/>
                </a:solidFill>
                <a:latin typeface="Arial" panose="020B0604020202020204" pitchFamily="34" charset="0"/>
                <a:cs typeface="Arial" panose="020B0604020202020204" pitchFamily="34" charset="0"/>
              </a:defRPr>
            </a:lvl4pPr>
            <a:lvl5pPr>
              <a:buClr>
                <a:srgbClr val="6CADDF"/>
              </a:buClr>
              <a:buSzPct val="80000"/>
              <a:defRPr sz="1600">
                <a:solidFill>
                  <a:srgbClr val="09355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2" name="Rectangle 11">
            <a:extLst>
              <a:ext uri="{FF2B5EF4-FFF2-40B4-BE49-F238E27FC236}">
                <a16:creationId xmlns:a16="http://schemas.microsoft.com/office/drawing/2014/main" xmlns="" id="{219A049E-42D3-4284-AB44-C45080920396}"/>
              </a:ext>
            </a:extLst>
          </p:cNvPr>
          <p:cNvSpPr/>
          <p:nvPr userDrawn="1"/>
        </p:nvSpPr>
        <p:spPr>
          <a:xfrm>
            <a:off x="0" y="1085624"/>
            <a:ext cx="12192000" cy="49658"/>
          </a:xfrm>
          <a:prstGeom prst="rect">
            <a:avLst/>
          </a:prstGeom>
          <a:solidFill>
            <a:srgbClr val="09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090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8C65E-1B26-4848-A252-FBDEA6BCFB65}" type="datetime1">
              <a:rPr lang="en-US" smtClean="0">
                <a:solidFill>
                  <a:prstClr val="black">
                    <a:tint val="75000"/>
                  </a:prstClr>
                </a:solidFill>
              </a:rPr>
              <a:t>12/16/2024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BE936DE-FEF2-47F0-8AE8-DAFFACAEE6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8758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53C5B2-166C-45D1-BAE2-16C0DA84B08B}" type="datetime1">
              <a:rPr lang="en-US" smtClean="0">
                <a:solidFill>
                  <a:prstClr val="black">
                    <a:tint val="75000"/>
                  </a:prstClr>
                </a:solidFill>
              </a:rPr>
              <a:t>12/16/2024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BE936DE-FEF2-47F0-8AE8-DAFFACAEE6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2158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87A81D-F35E-4DBE-9559-D2A1F50DDD53}"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FB3A0-6BDE-4531-8677-71E1A846F505}" type="slidenum">
              <a:rPr lang="en-US" smtClean="0"/>
              <a:t>‹#›</a:t>
            </a:fld>
            <a:endParaRPr lang="en-US"/>
          </a:p>
        </p:txBody>
      </p:sp>
    </p:spTree>
    <p:extLst>
      <p:ext uri="{BB962C8B-B14F-4D97-AF65-F5344CB8AC3E}">
        <p14:creationId xmlns:p14="http://schemas.microsoft.com/office/powerpoint/2010/main" val="429781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8D8B16-6D30-48B7-A44C-504CC44CBCEC}"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FAFF7-099B-452A-80A9-87F7CEFBA503}" type="slidenum">
              <a:rPr lang="en-US" smtClean="0"/>
              <a:t>‹#›</a:t>
            </a:fld>
            <a:endParaRPr lang="en-US"/>
          </a:p>
        </p:txBody>
      </p:sp>
    </p:spTree>
    <p:extLst>
      <p:ext uri="{BB962C8B-B14F-4D97-AF65-F5344CB8AC3E}">
        <p14:creationId xmlns:p14="http://schemas.microsoft.com/office/powerpoint/2010/main" val="312680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12191999" cy="6858000"/>
          </a:xfrm>
          <a:prstGeom prst="rect">
            <a:avLst/>
          </a:prstGeom>
        </p:spPr>
      </p:pic>
      <p:sp>
        <p:nvSpPr>
          <p:cNvPr id="5"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8" name="Picture 7" descr="Logo&#10;&#10;Description automatically generated">
            <a:extLst>
              <a:ext uri="{FF2B5EF4-FFF2-40B4-BE49-F238E27FC236}">
                <a16:creationId xmlns:a16="http://schemas.microsoft.com/office/drawing/2014/main" xmlns="" id="{1FAEA688-0BE3-4EF3-A41C-42C68D3A08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0005" y="5651594"/>
            <a:ext cx="1490123" cy="871732"/>
          </a:xfrm>
          <a:prstGeom prst="rect">
            <a:avLst/>
          </a:prstGeom>
        </p:spPr>
      </p:pic>
    </p:spTree>
    <p:extLst>
      <p:ext uri="{BB962C8B-B14F-4D97-AF65-F5344CB8AC3E}">
        <p14:creationId xmlns:p14="http://schemas.microsoft.com/office/powerpoint/2010/main" val="105069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patter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558BE3E-A13E-4C2B-9BD0-CE891A168BF4}"/>
              </a:ext>
            </a:extLst>
          </p:cNvPr>
          <p:cNvPicPr>
            <a:picLocks noChangeAspect="1"/>
          </p:cNvPicPr>
          <p:nvPr userDrawn="1"/>
        </p:nvPicPr>
        <p:blipFill>
          <a:blip r:embed="rId2"/>
          <a:srcRect/>
          <a:stretch/>
        </p:blipFill>
        <p:spPr>
          <a:xfrm>
            <a:off x="0" y="1"/>
            <a:ext cx="12192000" cy="6857998"/>
          </a:xfrm>
          <a:prstGeom prst="rect">
            <a:avLst/>
          </a:prstGeom>
        </p:spPr>
      </p:pic>
      <p:sp>
        <p:nvSpPr>
          <p:cNvPr id="5"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9" name="Picture 8" descr="Logo&#10;&#10;Description automatically generated">
            <a:extLst>
              <a:ext uri="{FF2B5EF4-FFF2-40B4-BE49-F238E27FC236}">
                <a16:creationId xmlns:a16="http://schemas.microsoft.com/office/drawing/2014/main" xmlns="" id="{A6725964-72A1-4EAC-ADC7-473C5D3442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0005" y="5651594"/>
            <a:ext cx="1490123" cy="871732"/>
          </a:xfrm>
          <a:prstGeom prst="rect">
            <a:avLst/>
          </a:prstGeom>
        </p:spPr>
      </p:pic>
    </p:spTree>
    <p:extLst>
      <p:ext uri="{BB962C8B-B14F-4D97-AF65-F5344CB8AC3E}">
        <p14:creationId xmlns:p14="http://schemas.microsoft.com/office/powerpoint/2010/main" val="31173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Divider-phot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22110"/>
            <a:ext cx="12192001" cy="6980110"/>
          </a:xfrm>
          <a:prstGeom prst="rect">
            <a:avLst/>
          </a:prstGeom>
        </p:spPr>
      </p:pic>
      <p:sp>
        <p:nvSpPr>
          <p:cNvPr id="6" name="Rectangle 5"/>
          <p:cNvSpPr/>
          <p:nvPr userDrawn="1"/>
        </p:nvSpPr>
        <p:spPr>
          <a:xfrm>
            <a:off x="3" y="-122111"/>
            <a:ext cx="12191999" cy="6980110"/>
          </a:xfrm>
          <a:prstGeom prst="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0000"/>
              </a:solidFill>
            </a:endParaRPr>
          </a:p>
        </p:txBody>
      </p:sp>
      <p:sp>
        <p:nvSpPr>
          <p:cNvPr id="9" name="Picture Placeholder 2"/>
          <p:cNvSpPr>
            <a:spLocks noGrp="1"/>
          </p:cNvSpPr>
          <p:nvPr>
            <p:ph type="pic" idx="1"/>
          </p:nvPr>
        </p:nvSpPr>
        <p:spPr>
          <a:xfrm>
            <a:off x="5221946" y="1758256"/>
            <a:ext cx="1712833" cy="1235165"/>
          </a:xfrm>
        </p:spPr>
        <p:txBody>
          <a:bodyPr>
            <a:normAutofit/>
          </a:bodyPr>
          <a:lstStyle>
            <a:lvl1pPr marL="0" indent="0" algn="ctr">
              <a:buNone/>
              <a:defRPr sz="1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itle 1"/>
          <p:cNvSpPr>
            <a:spLocks noGrp="1"/>
          </p:cNvSpPr>
          <p:nvPr>
            <p:ph type="title" hasCustomPrompt="1"/>
          </p:nvPr>
        </p:nvSpPr>
        <p:spPr>
          <a:xfrm>
            <a:off x="1827816" y="3094699"/>
            <a:ext cx="8467016" cy="702080"/>
          </a:xfrm>
        </p:spPr>
        <p:txBody>
          <a:bodyPr anchor="t"/>
          <a:lstStyle>
            <a:lvl1pPr algn="ctr">
              <a:defRPr sz="2800" b="1">
                <a:solidFill>
                  <a:srgbClr val="FFFFFF"/>
                </a:solidFill>
              </a:defRPr>
            </a:lvl1pPr>
          </a:lstStyle>
          <a:p>
            <a:r>
              <a:rPr lang="en-US"/>
              <a:t>CLICK TO EDIT</a:t>
            </a:r>
          </a:p>
        </p:txBody>
      </p:sp>
      <p:pic>
        <p:nvPicPr>
          <p:cNvPr id="10" name="Picture 9">
            <a:extLst>
              <a:ext uri="{FF2B5EF4-FFF2-40B4-BE49-F238E27FC236}">
                <a16:creationId xmlns:a16="http://schemas.microsoft.com/office/drawing/2014/main" xmlns="" id="{173A3F91-D0BB-4FF4-8A0D-894DFA2106A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226740" y="5651597"/>
            <a:ext cx="1490123" cy="871733"/>
          </a:xfrm>
          <a:prstGeom prst="rect">
            <a:avLst/>
          </a:prstGeom>
        </p:spPr>
      </p:pic>
    </p:spTree>
    <p:extLst>
      <p:ext uri="{BB962C8B-B14F-4D97-AF65-F5344CB8AC3E}">
        <p14:creationId xmlns:p14="http://schemas.microsoft.com/office/powerpoint/2010/main" val="4142580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 1_photo &amp; tex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00197" y="-56748"/>
            <a:ext cx="4991803" cy="6929866"/>
          </a:xfrm>
          <a:prstGeom prst="rect">
            <a:avLst/>
          </a:prstGeom>
        </p:spPr>
      </p:pic>
      <p:sp>
        <p:nvSpPr>
          <p:cNvPr id="10" name="Text Placeholder 3"/>
          <p:cNvSpPr>
            <a:spLocks noGrp="1"/>
          </p:cNvSpPr>
          <p:nvPr>
            <p:ph type="body" sz="half" idx="2"/>
          </p:nvPr>
        </p:nvSpPr>
        <p:spPr>
          <a:xfrm>
            <a:off x="7687765" y="1367534"/>
            <a:ext cx="3989376" cy="527164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sp>
        <p:nvSpPr>
          <p:cNvPr id="13" name="Picture Placeholder 2"/>
          <p:cNvSpPr>
            <a:spLocks noGrp="1"/>
          </p:cNvSpPr>
          <p:nvPr>
            <p:ph type="pic" idx="1"/>
          </p:nvPr>
        </p:nvSpPr>
        <p:spPr>
          <a:xfrm>
            <a:off x="3" y="0"/>
            <a:ext cx="7212833" cy="6858000"/>
          </a:xfrm>
        </p:spPr>
        <p:txBody>
          <a:bodyPr>
            <a:normAutofit/>
          </a:bodyPr>
          <a:lstStyle>
            <a:lvl1pPr marL="0" indent="0" algn="ctr">
              <a:buNone/>
              <a:defRPr sz="2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Title 1"/>
          <p:cNvSpPr>
            <a:spLocks noGrp="1"/>
          </p:cNvSpPr>
          <p:nvPr>
            <p:ph type="title"/>
          </p:nvPr>
        </p:nvSpPr>
        <p:spPr>
          <a:xfrm>
            <a:off x="7666059" y="453808"/>
            <a:ext cx="4141332" cy="702080"/>
          </a:xfrm>
        </p:spPr>
        <p:txBody>
          <a:bodyPr anchor="t"/>
          <a:lstStyle>
            <a:lvl1pPr algn="l">
              <a:defRPr sz="2000" b="1">
                <a:solidFill>
                  <a:srgbClr val="FFFFFF"/>
                </a:solidFill>
              </a:defRPr>
            </a:lvl1pPr>
          </a:lstStyle>
          <a:p>
            <a:r>
              <a:rPr lang="en-US"/>
              <a:t>Click to edit Master title</a:t>
            </a:r>
          </a:p>
        </p:txBody>
      </p:sp>
      <p:pic>
        <p:nvPicPr>
          <p:cNvPr id="7" name="Picture 6" descr="Logo&#10;&#10;Description automatically generated">
            <a:extLst>
              <a:ext uri="{FF2B5EF4-FFF2-40B4-BE49-F238E27FC236}">
                <a16:creationId xmlns:a16="http://schemas.microsoft.com/office/drawing/2014/main" xmlns="" id="{DBF1C276-04E2-4835-9926-ECFE7CE350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2356" y="6063072"/>
            <a:ext cx="984787" cy="576107"/>
          </a:xfrm>
          <a:prstGeom prst="rect">
            <a:avLst/>
          </a:prstGeom>
        </p:spPr>
      </p:pic>
    </p:spTree>
    <p:extLst>
      <p:ext uri="{BB962C8B-B14F-4D97-AF65-F5344CB8AC3E}">
        <p14:creationId xmlns:p14="http://schemas.microsoft.com/office/powerpoint/2010/main" val="379685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 2_text &amp; sideba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00197" y="-56748"/>
            <a:ext cx="4991803" cy="6929866"/>
          </a:xfrm>
          <a:prstGeom prst="rect">
            <a:avLst/>
          </a:prstGeom>
        </p:spPr>
      </p:pic>
      <p:sp>
        <p:nvSpPr>
          <p:cNvPr id="10" name="Text Placeholder 3"/>
          <p:cNvSpPr>
            <a:spLocks noGrp="1"/>
          </p:cNvSpPr>
          <p:nvPr>
            <p:ph type="body" sz="half" idx="2" hasCustomPrompt="1"/>
          </p:nvPr>
        </p:nvSpPr>
        <p:spPr>
          <a:xfrm>
            <a:off x="7666059" y="683774"/>
            <a:ext cx="4011084" cy="5271645"/>
          </a:xfrm>
        </p:spPr>
        <p:txBody>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a:t>
            </a:r>
          </a:p>
          <a:p>
            <a:pPr lvl="0"/>
            <a:endParaRPr lang="en-US"/>
          </a:p>
        </p:txBody>
      </p:sp>
      <p:sp>
        <p:nvSpPr>
          <p:cNvPr id="14" name="Title 1"/>
          <p:cNvSpPr>
            <a:spLocks noGrp="1"/>
          </p:cNvSpPr>
          <p:nvPr>
            <p:ph type="title"/>
          </p:nvPr>
        </p:nvSpPr>
        <p:spPr>
          <a:xfrm>
            <a:off x="871325" y="714297"/>
            <a:ext cx="5576083" cy="506712"/>
          </a:xfrm>
        </p:spPr>
        <p:txBody>
          <a:bodyPr anchor="t"/>
          <a:lstStyle>
            <a:lvl1pPr algn="l">
              <a:defRPr sz="2000" b="1">
                <a:solidFill>
                  <a:schemeClr val="tx1"/>
                </a:solidFill>
              </a:defRPr>
            </a:lvl1pPr>
          </a:lstStyle>
          <a:p>
            <a:r>
              <a:rPr lang="en-US"/>
              <a:t>Click to edit Master title</a:t>
            </a:r>
          </a:p>
        </p:txBody>
      </p:sp>
      <p:sp>
        <p:nvSpPr>
          <p:cNvPr id="12" name="Text Placeholder 3"/>
          <p:cNvSpPr>
            <a:spLocks noGrp="1"/>
          </p:cNvSpPr>
          <p:nvPr>
            <p:ph type="body" sz="half" idx="13"/>
          </p:nvPr>
        </p:nvSpPr>
        <p:spPr>
          <a:xfrm>
            <a:off x="891040" y="1308295"/>
            <a:ext cx="5556365" cy="398275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pic>
        <p:nvPicPr>
          <p:cNvPr id="7" name="Picture 6" descr="Logo&#10;&#10;Description automatically generated">
            <a:extLst>
              <a:ext uri="{FF2B5EF4-FFF2-40B4-BE49-F238E27FC236}">
                <a16:creationId xmlns:a16="http://schemas.microsoft.com/office/drawing/2014/main" xmlns="" id="{FC491AA1-7DCD-4446-8D72-578BC00AA6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2356" y="6063072"/>
            <a:ext cx="984787" cy="576107"/>
          </a:xfrm>
          <a:prstGeom prst="rect">
            <a:avLst/>
          </a:prstGeom>
        </p:spPr>
      </p:pic>
    </p:spTree>
    <p:extLst>
      <p:ext uri="{BB962C8B-B14F-4D97-AF65-F5344CB8AC3E}">
        <p14:creationId xmlns:p14="http://schemas.microsoft.com/office/powerpoint/2010/main" val="395191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1-pattern_photo &amp; tex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59160" t="1" b="-1"/>
          <a:stretch/>
        </p:blipFill>
        <p:spPr>
          <a:xfrm>
            <a:off x="7212833" y="0"/>
            <a:ext cx="4979168" cy="6858000"/>
          </a:xfrm>
          <a:prstGeom prst="rect">
            <a:avLst/>
          </a:prstGeom>
        </p:spPr>
      </p:pic>
      <p:sp>
        <p:nvSpPr>
          <p:cNvPr id="10" name="Text Placeholder 3"/>
          <p:cNvSpPr>
            <a:spLocks noGrp="1"/>
          </p:cNvSpPr>
          <p:nvPr>
            <p:ph type="body" sz="half" idx="2"/>
          </p:nvPr>
        </p:nvSpPr>
        <p:spPr>
          <a:xfrm>
            <a:off x="7600933" y="1384663"/>
            <a:ext cx="4076208" cy="5251410"/>
          </a:xfrm>
        </p:spPr>
        <p:txBody>
          <a:bodyPr/>
          <a:lstStyle>
            <a:lvl1pPr marL="0" indent="0">
              <a:buNone/>
              <a:defRPr sz="1400">
                <a:solidFill>
                  <a:srgbClr val="FFFFFF"/>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0"/>
            <a:endParaRPr lang="en-US"/>
          </a:p>
          <a:p>
            <a:pPr lvl="0"/>
            <a:endParaRPr lang="en-US"/>
          </a:p>
        </p:txBody>
      </p:sp>
      <p:sp>
        <p:nvSpPr>
          <p:cNvPr id="13" name="Picture Placeholder 2"/>
          <p:cNvSpPr>
            <a:spLocks noGrp="1"/>
          </p:cNvSpPr>
          <p:nvPr>
            <p:ph type="pic" idx="1"/>
          </p:nvPr>
        </p:nvSpPr>
        <p:spPr>
          <a:xfrm>
            <a:off x="3" y="0"/>
            <a:ext cx="7212833" cy="6858000"/>
          </a:xfrm>
        </p:spPr>
        <p:txBody>
          <a:bodyPr>
            <a:normAutofit/>
          </a:bodyPr>
          <a:lstStyle>
            <a:lvl1pPr marL="0" indent="0" algn="ctr">
              <a:buNone/>
              <a:defRPr sz="28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Title 1"/>
          <p:cNvSpPr>
            <a:spLocks noGrp="1"/>
          </p:cNvSpPr>
          <p:nvPr>
            <p:ph type="title"/>
          </p:nvPr>
        </p:nvSpPr>
        <p:spPr>
          <a:xfrm>
            <a:off x="7600933" y="453808"/>
            <a:ext cx="4076208" cy="702080"/>
          </a:xfrm>
        </p:spPr>
        <p:txBody>
          <a:bodyPr anchor="t"/>
          <a:lstStyle>
            <a:lvl1pPr algn="l">
              <a:defRPr sz="2000" b="1">
                <a:solidFill>
                  <a:srgbClr val="FFFFFF"/>
                </a:solidFill>
                <a:latin typeface="Century Gothic" panose="020B0502020202020204" pitchFamily="34" charset="0"/>
              </a:defRPr>
            </a:lvl1pPr>
          </a:lstStyle>
          <a:p>
            <a:r>
              <a:rPr lang="en-US"/>
              <a:t>Click to edit Master title</a:t>
            </a:r>
          </a:p>
        </p:txBody>
      </p:sp>
      <p:pic>
        <p:nvPicPr>
          <p:cNvPr id="7" name="Picture 6" descr="Logo&#10;&#10;Description automatically generated">
            <a:extLst>
              <a:ext uri="{FF2B5EF4-FFF2-40B4-BE49-F238E27FC236}">
                <a16:creationId xmlns:a16="http://schemas.microsoft.com/office/drawing/2014/main" xmlns="" id="{982A8903-F082-427A-88B5-8970BA85F8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2356" y="6063072"/>
            <a:ext cx="984787" cy="576107"/>
          </a:xfrm>
          <a:prstGeom prst="rect">
            <a:avLst/>
          </a:prstGeom>
        </p:spPr>
      </p:pic>
    </p:spTree>
    <p:extLst>
      <p:ext uri="{BB962C8B-B14F-4D97-AF65-F5344CB8AC3E}">
        <p14:creationId xmlns:p14="http://schemas.microsoft.com/office/powerpoint/2010/main" val="1806926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C14A9-C4CF-DB40-A6AA-59530B781F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298015"/>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2" r:id="rId3"/>
    <p:sldLayoutId id="2147483674" r:id="rId4"/>
    <p:sldLayoutId id="2147483687" r:id="rId5"/>
    <p:sldLayoutId id="2147483675" r:id="rId6"/>
    <p:sldLayoutId id="2147483677" r:id="rId7"/>
    <p:sldLayoutId id="2147483679" r:id="rId8"/>
    <p:sldLayoutId id="2147483676" r:id="rId9"/>
    <p:sldLayoutId id="2147483678" r:id="rId10"/>
    <p:sldLayoutId id="2147483681" r:id="rId11"/>
    <p:sldLayoutId id="2147483680" r:id="rId12"/>
    <p:sldLayoutId id="2147483682" r:id="rId13"/>
    <p:sldLayoutId id="2147483683" r:id="rId14"/>
    <p:sldLayoutId id="2147483684" r:id="rId15"/>
    <p:sldLayoutId id="2147483688" r:id="rId16"/>
    <p:sldLayoutId id="2147483694" r:id="rId17"/>
    <p:sldLayoutId id="2147483718" r:id="rId18"/>
  </p:sldLayoutIdLst>
  <p:txStyles>
    <p:titleStyle>
      <a:lvl1pPr algn="l" defTabSz="457200" rtl="0" eaLnBrk="1" latinLnBrk="0" hangingPunct="1">
        <a:spcBef>
          <a:spcPct val="0"/>
        </a:spcBef>
        <a:buNone/>
        <a:defRPr sz="4000" b="1" kern="1200">
          <a:solidFill>
            <a:schemeClr val="tx1"/>
          </a:solidFill>
          <a:latin typeface="Century Gothic" panose="020B0502020202020204" pitchFamily="34" charset="0"/>
          <a:ea typeface="+mj-ea"/>
          <a:cs typeface="Arial"/>
        </a:defRPr>
      </a:lvl1pPr>
    </p:titleStyle>
    <p:bodyStyle>
      <a:lvl1pPr marL="342900" indent="-342900" algn="l" defTabSz="457200" rtl="0" eaLnBrk="1" latinLnBrk="0" hangingPunct="1">
        <a:lnSpc>
          <a:spcPct val="140000"/>
        </a:lnSpc>
        <a:spcBef>
          <a:spcPct val="20000"/>
        </a:spcBef>
        <a:buFont typeface="Arial"/>
        <a:buChar char="•"/>
        <a:defRPr sz="1400" kern="1200">
          <a:solidFill>
            <a:schemeClr val="tx1"/>
          </a:solidFill>
          <a:latin typeface="+mn-lt"/>
          <a:ea typeface="+mn-ea"/>
          <a:cs typeface="Arial"/>
        </a:defRPr>
      </a:lvl1pPr>
      <a:lvl2pPr marL="742950" indent="-28575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C14A9-C4CF-DB40-A6AA-59530B781F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04968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000" b="1" kern="1200">
          <a:solidFill>
            <a:schemeClr val="tx1"/>
          </a:solidFill>
          <a:latin typeface="Century Gothic" panose="020B0502020202020204" pitchFamily="34" charset="0"/>
          <a:ea typeface="+mj-ea"/>
          <a:cs typeface="Arial"/>
        </a:defRPr>
      </a:lvl1pPr>
    </p:titleStyle>
    <p:bodyStyle>
      <a:lvl1pPr marL="342900" indent="-342900" algn="l" defTabSz="457200" rtl="0" eaLnBrk="1" latinLnBrk="0" hangingPunct="1">
        <a:lnSpc>
          <a:spcPct val="140000"/>
        </a:lnSpc>
        <a:spcBef>
          <a:spcPct val="20000"/>
        </a:spcBef>
        <a:buFont typeface="Arial"/>
        <a:buChar char="•"/>
        <a:defRPr sz="1400" kern="1200">
          <a:solidFill>
            <a:schemeClr val="tx1"/>
          </a:solidFill>
          <a:latin typeface="+mn-lt"/>
          <a:ea typeface="+mn-ea"/>
          <a:cs typeface="Arial"/>
        </a:defRPr>
      </a:lvl1pPr>
      <a:lvl2pPr marL="742950" indent="-28575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40000"/>
        </a:lnSpc>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package" Target="../embeddings/Microsoft_Excel_Worksheet4.xlsx"/></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35.emf"/></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ubtitle 223">
            <a:extLst>
              <a:ext uri="{FF2B5EF4-FFF2-40B4-BE49-F238E27FC236}">
                <a16:creationId xmlns:a16="http://schemas.microsoft.com/office/drawing/2014/main" xmlns="" id="{31248115-5A68-4630-BBEA-3046A1F26A37}"/>
              </a:ext>
            </a:extLst>
          </p:cNvPr>
          <p:cNvSpPr>
            <a:spLocks noGrp="1"/>
          </p:cNvSpPr>
          <p:nvPr>
            <p:ph type="subTitle" idx="1"/>
          </p:nvPr>
        </p:nvSpPr>
        <p:spPr>
          <a:xfrm>
            <a:off x="4312999" y="4026312"/>
            <a:ext cx="7187028" cy="1342103"/>
          </a:xfrm>
        </p:spPr>
        <p:txBody>
          <a:bodyPr>
            <a:normAutofit/>
          </a:bodyPr>
          <a:lstStyle/>
          <a:p>
            <a:r>
              <a:rPr lang="en-US" sz="3200" b="1" dirty="0" smtClean="0">
                <a:solidFill>
                  <a:schemeClr val="bg1"/>
                </a:solidFill>
                <a:latin typeface="Century" panose="02040604050505020304" pitchFamily="18" charset="0"/>
              </a:rPr>
              <a:t>Nov </a:t>
            </a:r>
            <a:r>
              <a:rPr lang="en-US" sz="3200" b="1" dirty="0">
                <a:solidFill>
                  <a:schemeClr val="bg1"/>
                </a:solidFill>
                <a:latin typeface="Century" panose="02040604050505020304" pitchFamily="18" charset="0"/>
              </a:rPr>
              <a:t>29, 2021</a:t>
            </a:r>
          </a:p>
          <a:p>
            <a:endParaRPr lang="en-US" dirty="0">
              <a:solidFill>
                <a:schemeClr val="bg1"/>
              </a:solidFill>
            </a:endParaRPr>
          </a:p>
          <a:p>
            <a:endParaRPr lang="en-US" dirty="0">
              <a:solidFill>
                <a:schemeClr val="bg1"/>
              </a:solidFill>
            </a:endParaRPr>
          </a:p>
        </p:txBody>
      </p:sp>
      <p:sp>
        <p:nvSpPr>
          <p:cNvPr id="223" name="Title 222">
            <a:extLst>
              <a:ext uri="{FF2B5EF4-FFF2-40B4-BE49-F238E27FC236}">
                <a16:creationId xmlns:a16="http://schemas.microsoft.com/office/drawing/2014/main" xmlns="" id="{80D8679A-2C93-4711-A590-CAD021EDF5FD}"/>
              </a:ext>
            </a:extLst>
          </p:cNvPr>
          <p:cNvSpPr>
            <a:spLocks noGrp="1"/>
          </p:cNvSpPr>
          <p:nvPr>
            <p:ph type="title"/>
          </p:nvPr>
        </p:nvSpPr>
        <p:spPr>
          <a:xfrm>
            <a:off x="4195013" y="2044700"/>
            <a:ext cx="7791703" cy="1981610"/>
          </a:xfrm>
        </p:spPr>
        <p:txBody>
          <a:bodyPr/>
          <a:lstStyle/>
          <a:p>
            <a:r>
              <a:rPr lang="en-US" sz="4000" dirty="0" smtClean="0">
                <a:solidFill>
                  <a:schemeClr val="bg1"/>
                </a:solidFill>
              </a:rPr>
              <a:t>FY21Q4 </a:t>
            </a:r>
            <a:r>
              <a:rPr lang="en-US" sz="4000" dirty="0">
                <a:solidFill>
                  <a:schemeClr val="bg1"/>
                </a:solidFill>
              </a:rPr>
              <a:t>review Meeting </a:t>
            </a:r>
          </a:p>
        </p:txBody>
      </p:sp>
    </p:spTree>
    <p:extLst>
      <p:ext uri="{BB962C8B-B14F-4D97-AF65-F5344CB8AC3E}">
        <p14:creationId xmlns:p14="http://schemas.microsoft.com/office/powerpoint/2010/main" val="401943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60" y="74932"/>
            <a:ext cx="7347663" cy="570920"/>
          </a:xfrm>
        </p:spPr>
        <p:txBody>
          <a:bodyPr>
            <a:noAutofit/>
          </a:bodyPr>
          <a:lstStyle/>
          <a:p>
            <a:r>
              <a:rPr lang="en-US">
                <a:solidFill>
                  <a:srgbClr val="000000"/>
                </a:solidFill>
                <a:latin typeface="Arial Black" panose="020B0A04020102020204" pitchFamily="34" charset="0"/>
              </a:rPr>
              <a:t>FY21 HTS_POS volume &amp; yield in top 25 facilities </a:t>
            </a:r>
          </a:p>
        </p:txBody>
      </p:sp>
      <p:sp>
        <p:nvSpPr>
          <p:cNvPr id="3" name="TextBox 2"/>
          <p:cNvSpPr txBox="1"/>
          <p:nvPr/>
        </p:nvSpPr>
        <p:spPr>
          <a:xfrm>
            <a:off x="8300721" y="4125"/>
            <a:ext cx="3891280" cy="923330"/>
          </a:xfrm>
          <a:prstGeom prst="rect">
            <a:avLst/>
          </a:prstGeom>
          <a:solidFill>
            <a:schemeClr val="bg1"/>
          </a:solidFill>
          <a:ln w="19050">
            <a:solidFill>
              <a:srgbClr val="FF0000"/>
            </a:solidFill>
          </a:ln>
        </p:spPr>
        <p:txBody>
          <a:bodyPr wrap="square" rtlCol="0">
            <a:spAutoFit/>
          </a:bodyPr>
          <a:lstStyle/>
          <a:p>
            <a:r>
              <a:rPr lang="en-US" dirty="0" smtClean="0"/>
              <a:t>…………has </a:t>
            </a:r>
            <a:r>
              <a:rPr lang="en-US" dirty="0"/>
              <a:t>contributed to top 25 facilities of all accounting for </a:t>
            </a:r>
            <a:r>
              <a:rPr lang="en-US" b="1" dirty="0"/>
              <a:t>49% of positives</a:t>
            </a:r>
            <a:r>
              <a:rPr lang="en-US" dirty="0"/>
              <a:t> in case identification</a:t>
            </a:r>
          </a:p>
        </p:txBody>
      </p:sp>
      <p:graphicFrame>
        <p:nvGraphicFramePr>
          <p:cNvPr id="6" name="Chart 5">
            <a:extLst>
              <a:ext uri="{FF2B5EF4-FFF2-40B4-BE49-F238E27FC236}">
                <a16:creationId xmlns:a16="http://schemas.microsoft.com/office/drawing/2014/main" xmlns="" id="{00000000-0008-0000-0B00-000003000000}"/>
              </a:ext>
            </a:extLst>
          </p:cNvPr>
          <p:cNvGraphicFramePr>
            <a:graphicFrameLocks/>
          </p:cNvGraphicFramePr>
          <p:nvPr>
            <p:extLst>
              <p:ext uri="{D42A27DB-BD31-4B8C-83A1-F6EECF244321}">
                <p14:modId xmlns:p14="http://schemas.microsoft.com/office/powerpoint/2010/main" val="6468541"/>
              </p:ext>
            </p:extLst>
          </p:nvPr>
        </p:nvGraphicFramePr>
        <p:xfrm>
          <a:off x="842221" y="1222790"/>
          <a:ext cx="11278659" cy="49544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285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1961" y="191065"/>
            <a:ext cx="10810568" cy="426541"/>
          </a:xfrm>
        </p:spPr>
        <p:txBody>
          <a:bodyPr>
            <a:noAutofit/>
          </a:bodyPr>
          <a:lstStyle/>
          <a:p>
            <a:r>
              <a:rPr lang="en-US" sz="2400" dirty="0">
                <a:latin typeface="Arial Black" panose="020B0A04020102020204" pitchFamily="34" charset="0"/>
              </a:rPr>
              <a:t>FY21Q4  WER HIV Positive Case Volume and Positivity by Modality </a:t>
            </a:r>
          </a:p>
        </p:txBody>
      </p:sp>
      <p:sp>
        <p:nvSpPr>
          <p:cNvPr id="6" name="TextBox 5"/>
          <p:cNvSpPr txBox="1"/>
          <p:nvPr/>
        </p:nvSpPr>
        <p:spPr>
          <a:xfrm>
            <a:off x="991961" y="5964051"/>
            <a:ext cx="10810568" cy="584775"/>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545B"/>
                </a:solidFill>
                <a:effectLst/>
                <a:uLnTx/>
                <a:uFillTx/>
                <a:latin typeface="Calibri"/>
                <a:ea typeface="+mn-ea"/>
                <a:cs typeface="+mn-cs"/>
              </a:rPr>
              <a:t>Index (</a:t>
            </a:r>
            <a:r>
              <a:rPr kumimoji="0" lang="en-US" sz="1600" b="0" i="0" u="none" strike="noStrike" kern="1200" cap="none" spc="0" normalizeH="0" baseline="0" noProof="0" dirty="0">
                <a:ln>
                  <a:noFill/>
                </a:ln>
                <a:solidFill>
                  <a:srgbClr val="4B545B"/>
                </a:solidFill>
                <a:effectLst/>
                <a:highlight>
                  <a:srgbClr val="FFFF00"/>
                </a:highlight>
                <a:uLnTx/>
                <a:uFillTx/>
                <a:latin typeface="Calibri"/>
                <a:ea typeface="+mn-ea"/>
                <a:cs typeface="+mn-cs"/>
              </a:rPr>
              <a:t>4% for WER  but 8.2 for ICAP %) </a:t>
            </a:r>
            <a:r>
              <a:rPr kumimoji="0" lang="en-US" sz="1600" b="0" i="0" u="none" strike="noStrike" kern="1200" cap="none" spc="0" normalizeH="0" baseline="0" noProof="0" dirty="0">
                <a:ln>
                  <a:noFill/>
                </a:ln>
                <a:solidFill>
                  <a:srgbClr val="4B545B"/>
                </a:solidFill>
                <a:effectLst/>
                <a:uLnTx/>
                <a:uFillTx/>
                <a:latin typeface="Calibri"/>
                <a:ea typeface="+mn-ea"/>
                <a:cs typeface="+mn-cs"/>
              </a:rPr>
              <a:t>and TB clinic (</a:t>
            </a:r>
            <a:r>
              <a:rPr kumimoji="0" lang="en-US" sz="1600" b="0" i="0" u="none" strike="noStrike" kern="1200" cap="none" spc="0" normalizeH="0" baseline="0" noProof="0" dirty="0">
                <a:ln>
                  <a:noFill/>
                </a:ln>
                <a:solidFill>
                  <a:srgbClr val="4B545B"/>
                </a:solidFill>
                <a:effectLst/>
                <a:highlight>
                  <a:srgbClr val="FFFF00"/>
                </a:highlight>
                <a:uLnTx/>
                <a:uFillTx/>
                <a:latin typeface="Calibri"/>
                <a:ea typeface="+mn-ea"/>
                <a:cs typeface="+mn-cs"/>
              </a:rPr>
              <a:t>7% for ICAP , 0% for WER </a:t>
            </a:r>
            <a:r>
              <a:rPr kumimoji="0" lang="en-US" sz="1600" b="0" i="0" u="none" strike="noStrike" kern="1200" cap="none" spc="0" normalizeH="0" baseline="0" noProof="0" dirty="0">
                <a:ln>
                  <a:noFill/>
                </a:ln>
                <a:solidFill>
                  <a:srgbClr val="4B545B"/>
                </a:solidFill>
                <a:effectLst/>
                <a:uLnTx/>
                <a:uFillTx/>
                <a:latin typeface="Calibri"/>
                <a:ea typeface="+mn-ea"/>
                <a:cs typeface="+mn-cs"/>
              </a:rPr>
              <a:t>) had highest yield followed VCT (</a:t>
            </a:r>
            <a:r>
              <a:rPr kumimoji="0" lang="en-US" sz="1600" b="0" i="0" u="none" strike="noStrike" kern="1200" cap="none" spc="0" normalizeH="0" baseline="0" noProof="0" dirty="0">
                <a:ln>
                  <a:noFill/>
                </a:ln>
                <a:solidFill>
                  <a:srgbClr val="4B545B"/>
                </a:solidFill>
                <a:effectLst/>
                <a:highlight>
                  <a:srgbClr val="FFFF00"/>
                </a:highlight>
                <a:uLnTx/>
                <a:uFillTx/>
                <a:latin typeface="Calibri"/>
                <a:ea typeface="+mn-ea"/>
                <a:cs typeface="+mn-cs"/>
              </a:rPr>
              <a:t>4.7% for ICAP and 3% for WER), and OPD (2.3%, 1% for WER</a:t>
            </a:r>
            <a:r>
              <a:rPr kumimoji="0" lang="en-US" sz="1600" b="0" i="0" u="none" strike="noStrike" kern="1200" cap="none" spc="0" normalizeH="0" baseline="0" noProof="0" dirty="0">
                <a:ln>
                  <a:noFill/>
                </a:ln>
                <a:solidFill>
                  <a:srgbClr val="4B545B"/>
                </a:solidFill>
                <a:effectLst/>
                <a:uLnTx/>
                <a:uFillTx/>
                <a:latin typeface="Calibri"/>
                <a:ea typeface="+mn-ea"/>
                <a:cs typeface="+mn-cs"/>
              </a:rPr>
              <a:t>). Most positives came from </a:t>
            </a:r>
            <a:r>
              <a:rPr lang="en-US" sz="1600" dirty="0">
                <a:solidFill>
                  <a:srgbClr val="4B545B"/>
                </a:solidFill>
                <a:latin typeface="Calibri"/>
              </a:rPr>
              <a:t>VCT, OPD</a:t>
            </a:r>
            <a:r>
              <a:rPr kumimoji="0" lang="en-US" sz="1600" b="0" i="0" u="none" strike="noStrike" kern="1200" cap="none" spc="0" normalizeH="0" baseline="0" noProof="0" dirty="0">
                <a:ln>
                  <a:noFill/>
                </a:ln>
                <a:solidFill>
                  <a:srgbClr val="4B545B"/>
                </a:solidFill>
                <a:effectLst/>
                <a:uLnTx/>
                <a:uFillTx/>
                <a:latin typeface="Calibri"/>
                <a:ea typeface="+mn-ea"/>
                <a:cs typeface="+mn-cs"/>
              </a:rPr>
              <a:t> and Index (13%)</a:t>
            </a:r>
          </a:p>
        </p:txBody>
      </p:sp>
      <p:graphicFrame>
        <p:nvGraphicFramePr>
          <p:cNvPr id="7" name="Chart 6">
            <a:extLst>
              <a:ext uri="{FF2B5EF4-FFF2-40B4-BE49-F238E27FC236}">
                <a16:creationId xmlns:a16="http://schemas.microsoft.com/office/drawing/2014/main" xmlns="" id="{553BE079-1A22-453C-9AF6-4CD140932960}"/>
              </a:ext>
            </a:extLst>
          </p:cNvPr>
          <p:cNvGraphicFramePr>
            <a:graphicFrameLocks/>
          </p:cNvGraphicFramePr>
          <p:nvPr>
            <p:extLst>
              <p:ext uri="{D42A27DB-BD31-4B8C-83A1-F6EECF244321}">
                <p14:modId xmlns:p14="http://schemas.microsoft.com/office/powerpoint/2010/main" val="1570400366"/>
              </p:ext>
            </p:extLst>
          </p:nvPr>
        </p:nvGraphicFramePr>
        <p:xfrm>
          <a:off x="1208691" y="809297"/>
          <a:ext cx="10068911" cy="48032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398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a:t>Index Testing</a:t>
            </a:r>
          </a:p>
        </p:txBody>
      </p:sp>
    </p:spTree>
    <p:extLst>
      <p:ext uri="{BB962C8B-B14F-4D97-AF65-F5344CB8AC3E}">
        <p14:creationId xmlns:p14="http://schemas.microsoft.com/office/powerpoint/2010/main" val="154868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72565" y="109073"/>
            <a:ext cx="9163433" cy="570920"/>
          </a:xfrm>
        </p:spPr>
        <p:txBody>
          <a:bodyPr>
            <a:noAutofit/>
          </a:bodyPr>
          <a:lstStyle/>
          <a:p>
            <a:r>
              <a:rPr lang="en-US" sz="2400">
                <a:solidFill>
                  <a:srgbClr val="000000"/>
                </a:solidFill>
                <a:latin typeface="Arial Black" panose="020B0A04020102020204" pitchFamily="34" charset="0"/>
              </a:rPr>
              <a:t>Index Testing and Yield by region, FY21Q4</a:t>
            </a:r>
            <a:br>
              <a:rPr lang="en-US" sz="2400">
                <a:solidFill>
                  <a:srgbClr val="000000"/>
                </a:solidFill>
                <a:latin typeface="Arial Black" panose="020B0A04020102020204" pitchFamily="34" charset="0"/>
              </a:rPr>
            </a:br>
            <a:endParaRPr lang="en-US" sz="2400">
              <a:solidFill>
                <a:srgbClr val="000000"/>
              </a:solidFill>
              <a:latin typeface="Arial Black" panose="020B0A04020102020204" pitchFamily="34" charset="0"/>
            </a:endParaRPr>
          </a:p>
        </p:txBody>
      </p:sp>
      <p:sp>
        <p:nvSpPr>
          <p:cNvPr id="3" name="TextBox 2"/>
          <p:cNvSpPr txBox="1"/>
          <p:nvPr/>
        </p:nvSpPr>
        <p:spPr>
          <a:xfrm>
            <a:off x="1439688" y="5899702"/>
            <a:ext cx="7347851" cy="646331"/>
          </a:xfrm>
          <a:prstGeom prst="rect">
            <a:avLst/>
          </a:prstGeom>
          <a:solidFill>
            <a:schemeClr val="bg1"/>
          </a:solidFill>
          <a:ln>
            <a:solidFill>
              <a:srgbClr val="FF0000"/>
            </a:solidFill>
          </a:ln>
        </p:spPr>
        <p:txBody>
          <a:bodyPr wrap="square" rtlCol="0">
            <a:spAutoFit/>
          </a:bodyPr>
          <a:lstStyle/>
          <a:p>
            <a:r>
              <a:rPr lang="en-US" dirty="0">
                <a:highlight>
                  <a:srgbClr val="FFFF00"/>
                </a:highlight>
              </a:rPr>
              <a:t>42% of the index testing volume comes from WES with 4% yield. </a:t>
            </a:r>
          </a:p>
          <a:p>
            <a:r>
              <a:rPr lang="en-US" dirty="0"/>
              <a:t>While CE region had better yield (14%) and high positive number (119)</a:t>
            </a:r>
          </a:p>
        </p:txBody>
      </p:sp>
      <p:graphicFrame>
        <p:nvGraphicFramePr>
          <p:cNvPr id="8" name="Chart 7">
            <a:extLst>
              <a:ext uri="{FF2B5EF4-FFF2-40B4-BE49-F238E27FC236}">
                <a16:creationId xmlns:a16="http://schemas.microsoft.com/office/drawing/2014/main" xmlns="" id="{00000000-0008-0000-4300-000002000000}"/>
              </a:ext>
            </a:extLst>
          </p:cNvPr>
          <p:cNvGraphicFramePr>
            <a:graphicFrameLocks/>
          </p:cNvGraphicFramePr>
          <p:nvPr>
            <p:extLst>
              <p:ext uri="{D42A27DB-BD31-4B8C-83A1-F6EECF244321}">
                <p14:modId xmlns:p14="http://schemas.microsoft.com/office/powerpoint/2010/main" val="1533636738"/>
              </p:ext>
            </p:extLst>
          </p:nvPr>
        </p:nvGraphicFramePr>
        <p:xfrm>
          <a:off x="1272560" y="882893"/>
          <a:ext cx="9815569" cy="50168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7559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633" y="274892"/>
            <a:ext cx="10316856" cy="570920"/>
          </a:xfrm>
          <a:noFill/>
        </p:spPr>
        <p:txBody>
          <a:bodyPr>
            <a:normAutofit/>
          </a:bodyPr>
          <a:lstStyle/>
          <a:p>
            <a:r>
              <a:rPr lang="en-US" sz="2400" dirty="0">
                <a:latin typeface="Arial Black" panose="020B0A04020102020204" pitchFamily="34" charset="0"/>
              </a:rPr>
              <a:t>FY21Q4  WER Index Testing Cascade </a:t>
            </a:r>
            <a:endParaRPr lang="en-US" sz="2400" b="0" dirty="0">
              <a:solidFill>
                <a:schemeClr val="bg1"/>
              </a:solidFill>
              <a:latin typeface="Arial Black" panose="020B0A04020102020204" pitchFamily="34" charset="0"/>
            </a:endParaRPr>
          </a:p>
        </p:txBody>
      </p:sp>
      <p:sp>
        <p:nvSpPr>
          <p:cNvPr id="4" name="TextBox 3"/>
          <p:cNvSpPr txBox="1"/>
          <p:nvPr/>
        </p:nvSpPr>
        <p:spPr>
          <a:xfrm>
            <a:off x="1224367" y="6138239"/>
            <a:ext cx="9240253" cy="369332"/>
          </a:xfrm>
          <a:prstGeom prst="rect">
            <a:avLst/>
          </a:prstGeom>
          <a:noFill/>
          <a:ln w="12700">
            <a:solidFill>
              <a:schemeClr val="accent6">
                <a:lumMod val="20000"/>
                <a:lumOff val="80000"/>
              </a:schemeClr>
            </a:solidFill>
            <a:prstDash val="sysDash"/>
          </a:ln>
        </p:spPr>
        <p:txBody>
          <a:bodyPr wrap="square" rtlCol="0">
            <a:spAutoFit/>
          </a:bodyPr>
          <a:lstStyle/>
          <a:p>
            <a:r>
              <a:rPr lang="en-US" dirty="0"/>
              <a:t>100% offered  ; 98% accepted; </a:t>
            </a:r>
            <a:r>
              <a:rPr lang="en-US" dirty="0">
                <a:solidFill>
                  <a:srgbClr val="FF0000"/>
                </a:solidFill>
              </a:rPr>
              <a:t>89.6% tested </a:t>
            </a:r>
            <a:r>
              <a:rPr lang="en-US" dirty="0"/>
              <a:t>; Elicited </a:t>
            </a:r>
            <a:r>
              <a:rPr lang="en-US" dirty="0">
                <a:solidFill>
                  <a:srgbClr val="FF0000"/>
                </a:solidFill>
              </a:rPr>
              <a:t>1: 2 </a:t>
            </a:r>
            <a:r>
              <a:rPr lang="en-US" dirty="0"/>
              <a:t>contacts per index case &amp; Yield : 4.1%</a:t>
            </a:r>
          </a:p>
        </p:txBody>
      </p:sp>
      <p:sp>
        <p:nvSpPr>
          <p:cNvPr id="14" name="Rectangular Callout 13"/>
          <p:cNvSpPr/>
          <p:nvPr/>
        </p:nvSpPr>
        <p:spPr>
          <a:xfrm>
            <a:off x="3203936" y="2637546"/>
            <a:ext cx="636104" cy="1113183"/>
          </a:xfrm>
          <a:prstGeom prst="wedge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98%</a:t>
            </a:r>
          </a:p>
        </p:txBody>
      </p:sp>
      <p:sp>
        <p:nvSpPr>
          <p:cNvPr id="16" name="Rectangular Callout 15"/>
          <p:cNvSpPr/>
          <p:nvPr/>
        </p:nvSpPr>
        <p:spPr>
          <a:xfrm>
            <a:off x="6589633" y="2105079"/>
            <a:ext cx="604083" cy="1172822"/>
          </a:xfrm>
          <a:prstGeom prst="wedgeRectCallout">
            <a:avLst/>
          </a:prstGeom>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800" dirty="0"/>
              <a:t>89.6% </a:t>
            </a:r>
          </a:p>
        </p:txBody>
      </p:sp>
      <p:sp>
        <p:nvSpPr>
          <p:cNvPr id="18" name="Rectangular Callout 17"/>
          <p:cNvSpPr/>
          <p:nvPr/>
        </p:nvSpPr>
        <p:spPr>
          <a:xfrm>
            <a:off x="7867216" y="3164314"/>
            <a:ext cx="685269" cy="1172822"/>
          </a:xfrm>
          <a:prstGeom prst="wedgeRectCallout">
            <a:avLst/>
          </a:prstGeom>
          <a:solidFill>
            <a:srgbClr val="FFFF00"/>
          </a:solidFill>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800" dirty="0"/>
              <a:t>4.1% yield </a:t>
            </a:r>
          </a:p>
        </p:txBody>
      </p:sp>
      <p:graphicFrame>
        <p:nvGraphicFramePr>
          <p:cNvPr id="10" name="Chart 9">
            <a:extLst>
              <a:ext uri="{FF2B5EF4-FFF2-40B4-BE49-F238E27FC236}">
                <a16:creationId xmlns:a16="http://schemas.microsoft.com/office/drawing/2014/main" xmlns="" id="{6DC50C85-CA11-4547-9F68-80D06B7FCC9F}"/>
              </a:ext>
            </a:extLst>
          </p:cNvPr>
          <p:cNvGraphicFramePr>
            <a:graphicFrameLocks/>
          </p:cNvGraphicFramePr>
          <p:nvPr>
            <p:extLst>
              <p:ext uri="{D42A27DB-BD31-4B8C-83A1-F6EECF244321}">
                <p14:modId xmlns:p14="http://schemas.microsoft.com/office/powerpoint/2010/main" val="130592951"/>
              </p:ext>
            </p:extLst>
          </p:nvPr>
        </p:nvGraphicFramePr>
        <p:xfrm>
          <a:off x="1335507" y="1046750"/>
          <a:ext cx="9773929" cy="49088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022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690" y="287461"/>
            <a:ext cx="9239529" cy="570920"/>
          </a:xfrm>
        </p:spPr>
        <p:txBody>
          <a:bodyPr>
            <a:noAutofit/>
          </a:bodyPr>
          <a:lstStyle/>
          <a:p>
            <a:r>
              <a:rPr lang="en-US" sz="2400">
                <a:solidFill>
                  <a:srgbClr val="000000"/>
                </a:solidFill>
                <a:latin typeface="Arial Black" panose="020B0A04020102020204" pitchFamily="34" charset="0"/>
              </a:rPr>
              <a:t>Index testing proportion by type and yield, FY21Q4</a:t>
            </a:r>
          </a:p>
        </p:txBody>
      </p:sp>
      <p:graphicFrame>
        <p:nvGraphicFramePr>
          <p:cNvPr id="4" name="Table 3"/>
          <p:cNvGraphicFramePr>
            <a:graphicFrameLocks noGrp="1"/>
          </p:cNvGraphicFramePr>
          <p:nvPr>
            <p:extLst>
              <p:ext uri="{D42A27DB-BD31-4B8C-83A1-F6EECF244321}">
                <p14:modId xmlns:p14="http://schemas.microsoft.com/office/powerpoint/2010/main" val="3004276023"/>
              </p:ext>
            </p:extLst>
          </p:nvPr>
        </p:nvGraphicFramePr>
        <p:xfrm>
          <a:off x="970708" y="970605"/>
          <a:ext cx="8434553" cy="2103120"/>
        </p:xfrm>
        <a:graphic>
          <a:graphicData uri="http://schemas.openxmlformats.org/drawingml/2006/table">
            <a:tbl>
              <a:tblPr firstRow="1" bandRow="1">
                <a:tableStyleId>{5C22544A-7EE6-4342-B048-85BDC9FD1C3A}</a:tableStyleId>
              </a:tblPr>
              <a:tblGrid>
                <a:gridCol w="1021376">
                  <a:extLst>
                    <a:ext uri="{9D8B030D-6E8A-4147-A177-3AD203B41FA5}">
                      <a16:colId xmlns:a16="http://schemas.microsoft.com/office/drawing/2014/main" xmlns="" val="4163647082"/>
                    </a:ext>
                  </a:extLst>
                </a:gridCol>
                <a:gridCol w="1663847">
                  <a:extLst>
                    <a:ext uri="{9D8B030D-6E8A-4147-A177-3AD203B41FA5}">
                      <a16:colId xmlns:a16="http://schemas.microsoft.com/office/drawing/2014/main" xmlns="" val="1466963851"/>
                    </a:ext>
                  </a:extLst>
                </a:gridCol>
                <a:gridCol w="1680319">
                  <a:extLst>
                    <a:ext uri="{9D8B030D-6E8A-4147-A177-3AD203B41FA5}">
                      <a16:colId xmlns:a16="http://schemas.microsoft.com/office/drawing/2014/main" xmlns="" val="3140300453"/>
                    </a:ext>
                  </a:extLst>
                </a:gridCol>
                <a:gridCol w="1202583">
                  <a:extLst>
                    <a:ext uri="{9D8B030D-6E8A-4147-A177-3AD203B41FA5}">
                      <a16:colId xmlns:a16="http://schemas.microsoft.com/office/drawing/2014/main" xmlns="" val="1706236079"/>
                    </a:ext>
                  </a:extLst>
                </a:gridCol>
                <a:gridCol w="1186108">
                  <a:extLst>
                    <a:ext uri="{9D8B030D-6E8A-4147-A177-3AD203B41FA5}">
                      <a16:colId xmlns:a16="http://schemas.microsoft.com/office/drawing/2014/main" xmlns="" val="2980811618"/>
                    </a:ext>
                  </a:extLst>
                </a:gridCol>
                <a:gridCol w="1680320">
                  <a:extLst>
                    <a:ext uri="{9D8B030D-6E8A-4147-A177-3AD203B41FA5}">
                      <a16:colId xmlns:a16="http://schemas.microsoft.com/office/drawing/2014/main" xmlns="" val="3837656201"/>
                    </a:ext>
                  </a:extLst>
                </a:gridCol>
              </a:tblGrid>
              <a:tr h="292988">
                <a:tc>
                  <a:txBody>
                    <a:bodyPr/>
                    <a:lstStyle/>
                    <a:p>
                      <a:r>
                        <a:rPr lang="en-US" dirty="0">
                          <a:solidFill>
                            <a:schemeClr val="bg1"/>
                          </a:solidFill>
                        </a:rPr>
                        <a:t>Region </a:t>
                      </a:r>
                    </a:p>
                  </a:txBody>
                  <a:tcPr>
                    <a:solidFill>
                      <a:schemeClr val="accent1">
                        <a:lumMod val="50000"/>
                      </a:schemeClr>
                    </a:solidFill>
                  </a:tcPr>
                </a:tc>
                <a:tc>
                  <a:txBody>
                    <a:bodyPr/>
                    <a:lstStyle/>
                    <a:p>
                      <a:r>
                        <a:rPr lang="en-US">
                          <a:solidFill>
                            <a:schemeClr val="bg1"/>
                          </a:solidFill>
                        </a:rPr>
                        <a:t>Sexual partner elicited </a:t>
                      </a:r>
                    </a:p>
                  </a:txBody>
                  <a:tcPr>
                    <a:solidFill>
                      <a:schemeClr val="accent1">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chemeClr val="bg1"/>
                          </a:solidFill>
                        </a:rPr>
                        <a:t>Sexual partner tested</a:t>
                      </a:r>
                    </a:p>
                  </a:txBody>
                  <a:tcPr>
                    <a:solidFill>
                      <a:schemeClr val="accent1">
                        <a:lumMod val="50000"/>
                      </a:schemeClr>
                    </a:solidFill>
                  </a:tcPr>
                </a:tc>
                <a:tc>
                  <a:txBody>
                    <a:bodyPr/>
                    <a:lstStyle/>
                    <a:p>
                      <a:r>
                        <a:rPr lang="en-US">
                          <a:solidFill>
                            <a:schemeClr val="bg1"/>
                          </a:solidFill>
                        </a:rPr>
                        <a:t>% tested </a:t>
                      </a:r>
                    </a:p>
                  </a:txBody>
                  <a:tcPr>
                    <a:solidFill>
                      <a:schemeClr val="accent1">
                        <a:lumMod val="50000"/>
                      </a:schemeClr>
                    </a:solidFill>
                  </a:tcPr>
                </a:tc>
                <a:tc>
                  <a:txBody>
                    <a:bodyPr/>
                    <a:lstStyle/>
                    <a:p>
                      <a:r>
                        <a:rPr lang="en-US">
                          <a:solidFill>
                            <a:schemeClr val="bg1"/>
                          </a:solidFill>
                        </a:rPr>
                        <a:t># of positives</a:t>
                      </a:r>
                    </a:p>
                  </a:txBody>
                  <a:tcPr>
                    <a:solidFill>
                      <a:schemeClr val="accent1">
                        <a:lumMod val="50000"/>
                      </a:schemeClr>
                    </a:solidFill>
                  </a:tcPr>
                </a:tc>
                <a:tc>
                  <a:txBody>
                    <a:bodyPr/>
                    <a:lstStyle/>
                    <a:p>
                      <a:r>
                        <a:rPr lang="en-US">
                          <a:solidFill>
                            <a:schemeClr val="bg1"/>
                          </a:solidFill>
                        </a:rPr>
                        <a:t>Yield(%)</a:t>
                      </a:r>
                    </a:p>
                  </a:txBody>
                  <a:tcPr>
                    <a:solidFill>
                      <a:schemeClr val="accent1">
                        <a:lumMod val="50000"/>
                      </a:schemeClr>
                    </a:solidFill>
                  </a:tcPr>
                </a:tc>
                <a:extLst>
                  <a:ext uri="{0D108BD9-81ED-4DB2-BD59-A6C34878D82A}">
                    <a16:rowId xmlns:a16="http://schemas.microsoft.com/office/drawing/2014/main" xmlns="" val="3011730588"/>
                  </a:ext>
                </a:extLst>
              </a:tr>
              <a:tr h="292988">
                <a:tc>
                  <a:txBody>
                    <a:bodyPr/>
                    <a:lstStyle/>
                    <a:p>
                      <a:endParaRPr lang="en-US" dirty="0">
                        <a:solidFill>
                          <a:schemeClr val="tx1"/>
                        </a:solidFill>
                      </a:endParaRPr>
                    </a:p>
                  </a:txBody>
                  <a:tcPr/>
                </a:tc>
                <a:tc>
                  <a:txBody>
                    <a:bodyPr/>
                    <a:lstStyle/>
                    <a:p>
                      <a:pPr algn="ctr" fontAlgn="b"/>
                      <a:r>
                        <a:rPr lang="en-US" sz="1800" b="0" i="0" u="none" strike="noStrike" dirty="0">
                          <a:solidFill>
                            <a:srgbClr val="000000"/>
                          </a:solidFill>
                          <a:effectLst/>
                          <a:latin typeface="Calibri" panose="020F0502020204030204" pitchFamily="34" charset="0"/>
                        </a:rPr>
                        <a:t>597</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296</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50%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93</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31%</a:t>
                      </a:r>
                    </a:p>
                  </a:txBody>
                  <a:tcPr marL="9525" marR="9525" marT="9525" marB="0" anchor="ctr">
                    <a:solidFill>
                      <a:srgbClr val="FFC000"/>
                    </a:solidFill>
                  </a:tcPr>
                </a:tc>
                <a:extLst>
                  <a:ext uri="{0D108BD9-81ED-4DB2-BD59-A6C34878D82A}">
                    <a16:rowId xmlns:a16="http://schemas.microsoft.com/office/drawing/2014/main" xmlns="" val="2537812861"/>
                  </a:ext>
                </a:extLst>
              </a:tr>
              <a:tr h="2929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solidFill>
                      <a:srgbClr val="00B0F0"/>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1030</a:t>
                      </a:r>
                    </a:p>
                  </a:txBody>
                  <a:tcPr marL="0" marR="0" marT="0" marB="0" anchor="ctr">
                    <a:solidFill>
                      <a:srgbClr val="00B0F0"/>
                    </a:solidFill>
                  </a:tcPr>
                </a:tc>
                <a:tc>
                  <a:txBody>
                    <a:bodyPr/>
                    <a:lstStyle/>
                    <a:p>
                      <a:pPr algn="ctr" fontAlgn="b"/>
                      <a:r>
                        <a:rPr lang="en-US" sz="1800" b="0" i="0" u="none" strike="noStrike" dirty="0">
                          <a:solidFill>
                            <a:srgbClr val="000000"/>
                          </a:solidFill>
                          <a:effectLst/>
                          <a:latin typeface="Calibri" panose="020F0502020204030204" pitchFamily="34" charset="0"/>
                        </a:rPr>
                        <a:t>657</a:t>
                      </a:r>
                    </a:p>
                  </a:txBody>
                  <a:tcPr marL="0" marR="0" marT="0" marB="0" anchor="ctr">
                    <a:solidFill>
                      <a:srgbClr val="00B0F0"/>
                    </a:solidFill>
                  </a:tcP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solidFill>
                      <a:srgbClr val="00B0F0"/>
                    </a:solidFill>
                  </a:tcPr>
                </a:tc>
                <a:tc>
                  <a:txBody>
                    <a:bodyPr/>
                    <a:lstStyle/>
                    <a:p>
                      <a:pPr algn="ctr" fontAlgn="b"/>
                      <a:r>
                        <a:rPr lang="en-US" sz="1800" b="0" i="0" u="none" strike="noStrike" dirty="0">
                          <a:solidFill>
                            <a:srgbClr val="000000"/>
                          </a:solidFill>
                          <a:effectLst/>
                          <a:latin typeface="Calibri" panose="020F0502020204030204" pitchFamily="34" charset="0"/>
                        </a:rPr>
                        <a:t>49</a:t>
                      </a:r>
                    </a:p>
                  </a:txBody>
                  <a:tcPr marL="0" marR="0" marT="0" marB="0" anchor="ctr">
                    <a:solidFill>
                      <a:srgbClr val="00B0F0"/>
                    </a:solidFill>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ctr">
                    <a:solidFill>
                      <a:srgbClr val="00B0F0"/>
                    </a:solidFill>
                  </a:tcPr>
                </a:tc>
                <a:extLst>
                  <a:ext uri="{0D108BD9-81ED-4DB2-BD59-A6C34878D82A}">
                    <a16:rowId xmlns:a16="http://schemas.microsoft.com/office/drawing/2014/main" xmlns="" val="1830937123"/>
                  </a:ext>
                </a:extLst>
              </a:tr>
              <a:tr h="2929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828</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439</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79</a:t>
                      </a:r>
                    </a:p>
                  </a:txBody>
                  <a:tcPr marL="0" marR="0" marT="0" marB="0" anchor="ctr"/>
                </a:tc>
                <a:tc>
                  <a:txBody>
                    <a:bodyPr/>
                    <a:lstStyle/>
                    <a:p>
                      <a:pPr algn="ctr" fontAlgn="b"/>
                      <a:r>
                        <a:rPr lang="en-US" sz="1800" b="0" i="0" u="none" strike="noStrike" dirty="0">
                          <a:solidFill>
                            <a:srgbClr val="000000"/>
                          </a:solidFill>
                          <a:effectLst/>
                          <a:latin typeface="Calibri" panose="020F0502020204030204" pitchFamily="34" charset="0"/>
                        </a:rPr>
                        <a:t>18%</a:t>
                      </a:r>
                    </a:p>
                  </a:txBody>
                  <a:tcPr marL="9525" marR="9525" marT="9525" marB="0" anchor="ctr">
                    <a:solidFill>
                      <a:srgbClr val="FFC000"/>
                    </a:solidFill>
                  </a:tcPr>
                </a:tc>
                <a:extLst>
                  <a:ext uri="{0D108BD9-81ED-4DB2-BD59-A6C34878D82A}">
                    <a16:rowId xmlns:a16="http://schemas.microsoft.com/office/drawing/2014/main" xmlns="" val="4024948366"/>
                  </a:ext>
                </a:extLst>
              </a:tr>
              <a:tr h="292988">
                <a:tc>
                  <a:txBody>
                    <a:bodyPr/>
                    <a:lstStyle/>
                    <a:p>
                      <a:r>
                        <a:rPr lang="en-US" b="1">
                          <a:solidFill>
                            <a:schemeClr val="tx1"/>
                          </a:solidFill>
                        </a:rPr>
                        <a:t>Total</a:t>
                      </a:r>
                    </a:p>
                  </a:txBody>
                  <a:tcPr/>
                </a:tc>
                <a:tc>
                  <a:txBody>
                    <a:bodyPr/>
                    <a:lstStyle/>
                    <a:p>
                      <a:pPr algn="ctr" fontAlgn="b"/>
                      <a:r>
                        <a:rPr lang="en-US" sz="1800" b="1" i="0" u="none" strike="noStrike">
                          <a:solidFill>
                            <a:srgbClr val="000000"/>
                          </a:solidFill>
                          <a:effectLst/>
                          <a:latin typeface="Calibri" panose="020F0502020204030204" pitchFamily="34" charset="0"/>
                        </a:rPr>
                        <a:t>2,455</a:t>
                      </a:r>
                    </a:p>
                  </a:txBody>
                  <a:tcPr marL="0" marR="0" marT="0" marB="0" anchor="ctr"/>
                </a:tc>
                <a:tc>
                  <a:txBody>
                    <a:bodyPr/>
                    <a:lstStyle/>
                    <a:p>
                      <a:pPr algn="ctr" fontAlgn="b"/>
                      <a:r>
                        <a:rPr lang="en-US" sz="1800" b="1" i="0" u="none" strike="noStrike">
                          <a:solidFill>
                            <a:srgbClr val="000000"/>
                          </a:solidFill>
                          <a:effectLst/>
                          <a:latin typeface="Calibri" panose="020F0502020204030204" pitchFamily="34" charset="0"/>
                        </a:rPr>
                        <a:t>1,392</a:t>
                      </a:r>
                    </a:p>
                  </a:txBody>
                  <a:tcPr marL="0" marR="0" marT="0" marB="0" anchor="ctr"/>
                </a:tc>
                <a:tc>
                  <a:txBody>
                    <a:bodyPr/>
                    <a:lstStyle/>
                    <a:p>
                      <a:pPr algn="ctr" fontAlgn="b"/>
                      <a:r>
                        <a:rPr lang="en-US" sz="1800" b="1"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US" sz="1800" b="1" i="0" u="none" strike="noStrike">
                          <a:solidFill>
                            <a:srgbClr val="000000"/>
                          </a:solidFill>
                          <a:effectLst/>
                          <a:latin typeface="Calibri" panose="020F0502020204030204" pitchFamily="34" charset="0"/>
                        </a:rPr>
                        <a:t>221</a:t>
                      </a:r>
                    </a:p>
                  </a:txBody>
                  <a:tcPr marL="0" marR="0" marT="0" marB="0" anchor="ctr"/>
                </a:tc>
                <a:tc>
                  <a:txBody>
                    <a:bodyPr/>
                    <a:lstStyle/>
                    <a:p>
                      <a:pPr algn="ctr" fontAlgn="b"/>
                      <a:r>
                        <a:rPr lang="en-US" sz="1800" b="1" i="0" u="none" strike="noStrike" dirty="0">
                          <a:solidFill>
                            <a:srgbClr val="000000"/>
                          </a:solidFill>
                          <a:effectLst/>
                          <a:latin typeface="Calibri" panose="020F0502020204030204" pitchFamily="34" charset="0"/>
                        </a:rPr>
                        <a:t>16%</a:t>
                      </a:r>
                    </a:p>
                  </a:txBody>
                  <a:tcPr marL="9525" marR="9525" marT="9525" marB="0" anchor="ctr">
                    <a:solidFill>
                      <a:srgbClr val="FFC000"/>
                    </a:solidFill>
                  </a:tcPr>
                </a:tc>
                <a:extLst>
                  <a:ext uri="{0D108BD9-81ED-4DB2-BD59-A6C34878D82A}">
                    <a16:rowId xmlns:a16="http://schemas.microsoft.com/office/drawing/2014/main" xmlns="" val="328886265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8815272"/>
              </p:ext>
            </p:extLst>
          </p:nvPr>
        </p:nvGraphicFramePr>
        <p:xfrm>
          <a:off x="952045" y="3531835"/>
          <a:ext cx="8434554" cy="2103120"/>
        </p:xfrm>
        <a:graphic>
          <a:graphicData uri="http://schemas.openxmlformats.org/drawingml/2006/table">
            <a:tbl>
              <a:tblPr firstRow="1" bandRow="1">
                <a:tableStyleId>{5C22544A-7EE6-4342-B048-85BDC9FD1C3A}</a:tableStyleId>
              </a:tblPr>
              <a:tblGrid>
                <a:gridCol w="1021376">
                  <a:extLst>
                    <a:ext uri="{9D8B030D-6E8A-4147-A177-3AD203B41FA5}">
                      <a16:colId xmlns:a16="http://schemas.microsoft.com/office/drawing/2014/main" xmlns="" val="4163647082"/>
                    </a:ext>
                  </a:extLst>
                </a:gridCol>
                <a:gridCol w="1850923">
                  <a:extLst>
                    <a:ext uri="{9D8B030D-6E8A-4147-A177-3AD203B41FA5}">
                      <a16:colId xmlns:a16="http://schemas.microsoft.com/office/drawing/2014/main" xmlns="" val="1466963851"/>
                    </a:ext>
                  </a:extLst>
                </a:gridCol>
                <a:gridCol w="1702935">
                  <a:extLst>
                    <a:ext uri="{9D8B030D-6E8A-4147-A177-3AD203B41FA5}">
                      <a16:colId xmlns:a16="http://schemas.microsoft.com/office/drawing/2014/main" xmlns="" val="3140300453"/>
                    </a:ext>
                  </a:extLst>
                </a:gridCol>
                <a:gridCol w="992891">
                  <a:extLst>
                    <a:ext uri="{9D8B030D-6E8A-4147-A177-3AD203B41FA5}">
                      <a16:colId xmlns:a16="http://schemas.microsoft.com/office/drawing/2014/main" xmlns="" val="1706236079"/>
                    </a:ext>
                  </a:extLst>
                </a:gridCol>
                <a:gridCol w="1186108">
                  <a:extLst>
                    <a:ext uri="{9D8B030D-6E8A-4147-A177-3AD203B41FA5}">
                      <a16:colId xmlns:a16="http://schemas.microsoft.com/office/drawing/2014/main" xmlns="" val="2980811618"/>
                    </a:ext>
                  </a:extLst>
                </a:gridCol>
                <a:gridCol w="1680321">
                  <a:extLst>
                    <a:ext uri="{9D8B030D-6E8A-4147-A177-3AD203B41FA5}">
                      <a16:colId xmlns:a16="http://schemas.microsoft.com/office/drawing/2014/main" xmlns="" val="3837656201"/>
                    </a:ext>
                  </a:extLst>
                </a:gridCol>
              </a:tblGrid>
              <a:tr h="292988">
                <a:tc>
                  <a:txBody>
                    <a:bodyPr/>
                    <a:lstStyle/>
                    <a:p>
                      <a:r>
                        <a:rPr lang="en-US" dirty="0">
                          <a:solidFill>
                            <a:schemeClr val="bg1"/>
                          </a:solidFill>
                        </a:rPr>
                        <a:t>Region </a:t>
                      </a:r>
                    </a:p>
                  </a:txBody>
                  <a:tcPr>
                    <a:solidFill>
                      <a:schemeClr val="accent1">
                        <a:lumMod val="50000"/>
                      </a:schemeClr>
                    </a:solidFill>
                  </a:tcPr>
                </a:tc>
                <a:tc>
                  <a:txBody>
                    <a:bodyPr/>
                    <a:lstStyle/>
                    <a:p>
                      <a:r>
                        <a:rPr lang="en-US">
                          <a:solidFill>
                            <a:schemeClr val="bg1"/>
                          </a:solidFill>
                        </a:rPr>
                        <a:t>Biological children elicited </a:t>
                      </a:r>
                    </a:p>
                  </a:txBody>
                  <a:tcPr>
                    <a:solidFill>
                      <a:schemeClr val="accent1">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chemeClr val="bg1"/>
                          </a:solidFill>
                        </a:rPr>
                        <a:t>Biological children tested</a:t>
                      </a:r>
                    </a:p>
                  </a:txBody>
                  <a:tcPr>
                    <a:solidFill>
                      <a:schemeClr val="accent1">
                        <a:lumMod val="50000"/>
                      </a:schemeClr>
                    </a:solidFill>
                  </a:tcPr>
                </a:tc>
                <a:tc>
                  <a:txBody>
                    <a:bodyPr/>
                    <a:lstStyle/>
                    <a:p>
                      <a:r>
                        <a:rPr lang="en-US">
                          <a:solidFill>
                            <a:schemeClr val="bg1"/>
                          </a:solidFill>
                        </a:rPr>
                        <a:t>% tested </a:t>
                      </a:r>
                    </a:p>
                  </a:txBody>
                  <a:tcPr>
                    <a:solidFill>
                      <a:schemeClr val="accent1">
                        <a:lumMod val="50000"/>
                      </a:schemeClr>
                    </a:solidFill>
                  </a:tcPr>
                </a:tc>
                <a:tc>
                  <a:txBody>
                    <a:bodyPr/>
                    <a:lstStyle/>
                    <a:p>
                      <a:r>
                        <a:rPr lang="en-US">
                          <a:solidFill>
                            <a:schemeClr val="bg1"/>
                          </a:solidFill>
                        </a:rPr>
                        <a:t># of positives</a:t>
                      </a:r>
                    </a:p>
                  </a:txBody>
                  <a:tcPr>
                    <a:solidFill>
                      <a:schemeClr val="accent1">
                        <a:lumMod val="50000"/>
                      </a:schemeClr>
                    </a:solidFill>
                  </a:tcPr>
                </a:tc>
                <a:tc>
                  <a:txBody>
                    <a:bodyPr/>
                    <a:lstStyle/>
                    <a:p>
                      <a:r>
                        <a:rPr lang="en-US">
                          <a:solidFill>
                            <a:schemeClr val="bg1"/>
                          </a:solidFill>
                        </a:rPr>
                        <a:t>Yield(%)</a:t>
                      </a:r>
                    </a:p>
                  </a:txBody>
                  <a:tcPr>
                    <a:solidFill>
                      <a:schemeClr val="accent1">
                        <a:lumMod val="50000"/>
                      </a:schemeClr>
                    </a:solidFill>
                  </a:tcPr>
                </a:tc>
                <a:extLst>
                  <a:ext uri="{0D108BD9-81ED-4DB2-BD59-A6C34878D82A}">
                    <a16:rowId xmlns:a16="http://schemas.microsoft.com/office/drawing/2014/main" xmlns="" val="3011730588"/>
                  </a:ext>
                </a:extLst>
              </a:tr>
              <a:tr h="292988">
                <a:tc>
                  <a:txBody>
                    <a:bodyPr/>
                    <a:lstStyle/>
                    <a:p>
                      <a:endParaRPr lang="en-US" dirty="0">
                        <a:solidFill>
                          <a:schemeClr val="tx1"/>
                        </a:solidFill>
                      </a:endParaRPr>
                    </a:p>
                  </a:txBody>
                  <a:tcPr/>
                </a:tc>
                <a:tc>
                  <a:txBody>
                    <a:bodyPr/>
                    <a:lstStyle/>
                    <a:p>
                      <a:pPr algn="ctr" fontAlgn="b"/>
                      <a:r>
                        <a:rPr lang="en-US" sz="1600" b="0" i="0" u="none" strike="noStrike">
                          <a:solidFill>
                            <a:srgbClr val="000000"/>
                          </a:solidFill>
                          <a:effectLst/>
                          <a:latin typeface="Calibri" panose="020F0502020204030204" pitchFamily="34" charset="0"/>
                        </a:rPr>
                        <a:t>1129</a:t>
                      </a:r>
                    </a:p>
                  </a:txBody>
                  <a:tcPr marL="0" marR="0" marT="0" marB="0" anchor="ctr"/>
                </a:tc>
                <a:tc>
                  <a:txBody>
                    <a:bodyPr/>
                    <a:lstStyle/>
                    <a:p>
                      <a:pPr algn="ctr" fontAlgn="b"/>
                      <a:r>
                        <a:rPr lang="en-US" sz="1600" b="0" i="0" u="none" strike="noStrike">
                          <a:solidFill>
                            <a:srgbClr val="000000"/>
                          </a:solidFill>
                          <a:effectLst/>
                          <a:latin typeface="Calibri" panose="020F0502020204030204" pitchFamily="34" charset="0"/>
                        </a:rPr>
                        <a:t>570</a:t>
                      </a:r>
                    </a:p>
                  </a:txBody>
                  <a:tcPr marL="0" marR="0" marT="0" marB="0" anchor="ctr"/>
                </a:tc>
                <a:tc>
                  <a:txBody>
                    <a:bodyPr/>
                    <a:lstStyle/>
                    <a:p>
                      <a:pPr algn="ctr" fontAlgn="b"/>
                      <a:r>
                        <a:rPr lang="en-US" sz="1800" b="0" i="0" u="none" strike="noStrike">
                          <a:solidFill>
                            <a:srgbClr val="000000"/>
                          </a:solidFill>
                          <a:effectLst/>
                          <a:latin typeface="Calibri" panose="020F0502020204030204" pitchFamily="34" charset="0"/>
                        </a:rPr>
                        <a:t>50%</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26</a:t>
                      </a:r>
                    </a:p>
                  </a:txBody>
                  <a:tcPr marL="0" marR="0" marT="0" marB="0" anchor="ctr"/>
                </a:tc>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ctr">
                    <a:solidFill>
                      <a:srgbClr val="FFC000"/>
                    </a:solidFill>
                  </a:tcPr>
                </a:tc>
                <a:extLst>
                  <a:ext uri="{0D108BD9-81ED-4DB2-BD59-A6C34878D82A}">
                    <a16:rowId xmlns:a16="http://schemas.microsoft.com/office/drawing/2014/main" xmlns="" val="2537812861"/>
                  </a:ext>
                </a:extLst>
              </a:tr>
              <a:tr h="2929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solidFill>
                      <a:srgbClr val="00B0F0"/>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915</a:t>
                      </a:r>
                    </a:p>
                  </a:txBody>
                  <a:tcPr marL="0" marR="0" marT="0" marB="0" anchor="ctr">
                    <a:solidFill>
                      <a:srgbClr val="00B0F0"/>
                    </a:solidFill>
                  </a:tcPr>
                </a:tc>
                <a:tc>
                  <a:txBody>
                    <a:bodyPr/>
                    <a:lstStyle/>
                    <a:p>
                      <a:pPr algn="ctr" fontAlgn="b"/>
                      <a:r>
                        <a:rPr lang="en-US" sz="1600" b="0" i="0" u="none" strike="noStrike" dirty="0">
                          <a:solidFill>
                            <a:srgbClr val="000000"/>
                          </a:solidFill>
                          <a:effectLst/>
                          <a:latin typeface="Calibri" panose="020F0502020204030204" pitchFamily="34" charset="0"/>
                        </a:rPr>
                        <a:t>747</a:t>
                      </a:r>
                    </a:p>
                  </a:txBody>
                  <a:tcPr marL="0" marR="0" marT="0" marB="0" anchor="ctr">
                    <a:solidFill>
                      <a:srgbClr val="00B0F0"/>
                    </a:solidFill>
                  </a:tcPr>
                </a:tc>
                <a:tc>
                  <a:txBody>
                    <a:bodyPr/>
                    <a:lstStyle/>
                    <a:p>
                      <a:pPr algn="ctr" fontAlgn="b"/>
                      <a:r>
                        <a:rPr lang="en-US" sz="1800" b="0" i="0" u="none" strike="noStrike" dirty="0">
                          <a:solidFill>
                            <a:srgbClr val="000000"/>
                          </a:solidFill>
                          <a:effectLst/>
                          <a:latin typeface="Calibri" panose="020F0502020204030204" pitchFamily="34" charset="0"/>
                        </a:rPr>
                        <a:t>82%</a:t>
                      </a:r>
                    </a:p>
                  </a:txBody>
                  <a:tcPr marL="9525" marR="9525" marT="9525" marB="0" anchor="ctr">
                    <a:solidFill>
                      <a:srgbClr val="00B0F0"/>
                    </a:solidFill>
                  </a:tcPr>
                </a:tc>
                <a:tc>
                  <a:txBody>
                    <a:bodyPr/>
                    <a:lstStyle/>
                    <a:p>
                      <a:pPr algn="ctr" fontAlgn="b"/>
                      <a:r>
                        <a:rPr lang="en-US" sz="1600" b="0" i="0" u="none" strike="noStrike" dirty="0">
                          <a:solidFill>
                            <a:srgbClr val="000000"/>
                          </a:solidFill>
                          <a:effectLst/>
                          <a:latin typeface="Calibri" panose="020F0502020204030204" pitchFamily="34" charset="0"/>
                        </a:rPr>
                        <a:t>9</a:t>
                      </a:r>
                    </a:p>
                  </a:txBody>
                  <a:tcPr marL="0" marR="0" marT="0" marB="0" anchor="ctr">
                    <a:solidFill>
                      <a:srgbClr val="00B0F0"/>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25" marR="9525" marT="9525" marB="0" anchor="ctr">
                    <a:solidFill>
                      <a:srgbClr val="00B0F0"/>
                    </a:solidFill>
                  </a:tcPr>
                </a:tc>
                <a:extLst>
                  <a:ext uri="{0D108BD9-81ED-4DB2-BD59-A6C34878D82A}">
                    <a16:rowId xmlns:a16="http://schemas.microsoft.com/office/drawing/2014/main" xmlns="" val="1830937123"/>
                  </a:ext>
                </a:extLst>
              </a:tr>
              <a:tr h="2929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1144</a:t>
                      </a:r>
                    </a:p>
                  </a:txBody>
                  <a:tcPr marL="0" marR="0" marT="0" marB="0" anchor="ctr"/>
                </a:tc>
                <a:tc>
                  <a:txBody>
                    <a:bodyPr/>
                    <a:lstStyle/>
                    <a:p>
                      <a:pPr algn="ctr" fontAlgn="b"/>
                      <a:r>
                        <a:rPr lang="en-US" sz="1600" b="0" i="0" u="none" strike="noStrike">
                          <a:solidFill>
                            <a:srgbClr val="000000"/>
                          </a:solidFill>
                          <a:effectLst/>
                          <a:latin typeface="Calibri" panose="020F0502020204030204" pitchFamily="34" charset="0"/>
                        </a:rPr>
                        <a:t>653</a:t>
                      </a:r>
                    </a:p>
                  </a:txBody>
                  <a:tcPr marL="0" marR="0" marT="0" marB="0" anchor="ctr"/>
                </a:tc>
                <a:tc>
                  <a:txBody>
                    <a:bodyPr/>
                    <a:lstStyle/>
                    <a:p>
                      <a:pPr algn="ctr" fontAlgn="b"/>
                      <a:r>
                        <a:rPr lang="en-US" sz="1800" b="0"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a:t>
                      </a:r>
                    </a:p>
                  </a:txBody>
                  <a:tcPr marL="0" marR="0" marT="0" marB="0" anchor="ctr"/>
                </a:tc>
                <a:tc>
                  <a:txBody>
                    <a:bodyPr/>
                    <a:lstStyle/>
                    <a:p>
                      <a:pPr algn="ctr" fontAlgn="b"/>
                      <a:r>
                        <a:rPr lang="en-US" sz="1600" b="0" i="0" u="none" strike="noStrike" dirty="0">
                          <a:solidFill>
                            <a:srgbClr val="000000"/>
                          </a:solidFill>
                          <a:effectLst/>
                          <a:latin typeface="Calibri" panose="020F0502020204030204" pitchFamily="34" charset="0"/>
                        </a:rPr>
                        <a:t>3%</a:t>
                      </a:r>
                    </a:p>
                  </a:txBody>
                  <a:tcPr marL="9525" marR="9525" marT="9525" marB="0" anchor="ctr">
                    <a:solidFill>
                      <a:srgbClr val="FFC000"/>
                    </a:solidFill>
                  </a:tcPr>
                </a:tc>
                <a:extLst>
                  <a:ext uri="{0D108BD9-81ED-4DB2-BD59-A6C34878D82A}">
                    <a16:rowId xmlns:a16="http://schemas.microsoft.com/office/drawing/2014/main" xmlns="" val="4024948366"/>
                  </a:ext>
                </a:extLst>
              </a:tr>
              <a:tr h="292988">
                <a:tc>
                  <a:txBody>
                    <a:bodyPr/>
                    <a:lstStyle/>
                    <a:p>
                      <a:r>
                        <a:rPr lang="en-US" b="1">
                          <a:solidFill>
                            <a:schemeClr val="tx1"/>
                          </a:solidFill>
                        </a:rPr>
                        <a:t>Total</a:t>
                      </a:r>
                    </a:p>
                  </a:txBody>
                  <a:tcPr/>
                </a:tc>
                <a:tc>
                  <a:txBody>
                    <a:bodyPr/>
                    <a:lstStyle/>
                    <a:p>
                      <a:pPr algn="ctr"/>
                      <a:r>
                        <a:rPr lang="en-US" sz="1600" b="1">
                          <a:solidFill>
                            <a:schemeClr val="tx1"/>
                          </a:solidFill>
                        </a:rPr>
                        <a:t>3,188</a:t>
                      </a:r>
                    </a:p>
                  </a:txBody>
                  <a:tcPr anchor="ctr"/>
                </a:tc>
                <a:tc>
                  <a:txBody>
                    <a:bodyPr/>
                    <a:lstStyle/>
                    <a:p>
                      <a:pPr algn="ctr" fontAlgn="b"/>
                      <a:r>
                        <a:rPr lang="en-US" sz="1600" b="1" i="0" u="none" strike="noStrike">
                          <a:solidFill>
                            <a:srgbClr val="000000"/>
                          </a:solidFill>
                          <a:effectLst/>
                          <a:latin typeface="Calibri" panose="020F0502020204030204" pitchFamily="34" charset="0"/>
                        </a:rPr>
                        <a:t>1,970</a:t>
                      </a:r>
                    </a:p>
                  </a:txBody>
                  <a:tcPr marL="0" marR="0" marT="0" marB="0" anchor="ctr"/>
                </a:tc>
                <a:tc>
                  <a:txBody>
                    <a:bodyPr/>
                    <a:lstStyle/>
                    <a:p>
                      <a:pPr algn="ctr" fontAlgn="b"/>
                      <a:r>
                        <a:rPr lang="en-US" sz="1600" b="1" i="0" u="none" strike="noStrike">
                          <a:solidFill>
                            <a:srgbClr val="000000"/>
                          </a:solidFill>
                          <a:effectLst/>
                          <a:latin typeface="Calibri" panose="020F0502020204030204" pitchFamily="34" charset="0"/>
                        </a:rPr>
                        <a:t>62%</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54</a:t>
                      </a:r>
                    </a:p>
                  </a:txBody>
                  <a:tcPr marL="0" marR="0" marT="0" marB="0" anchor="ct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ctr">
                    <a:solidFill>
                      <a:srgbClr val="FFC000"/>
                    </a:solidFill>
                  </a:tcPr>
                </a:tc>
                <a:extLst>
                  <a:ext uri="{0D108BD9-81ED-4DB2-BD59-A6C34878D82A}">
                    <a16:rowId xmlns:a16="http://schemas.microsoft.com/office/drawing/2014/main" xmlns="" val="3288862658"/>
                  </a:ext>
                </a:extLst>
              </a:tr>
            </a:tbl>
          </a:graphicData>
        </a:graphic>
      </p:graphicFrame>
      <p:sp>
        <p:nvSpPr>
          <p:cNvPr id="7" name="TextBox 6"/>
          <p:cNvSpPr txBox="1"/>
          <p:nvPr/>
        </p:nvSpPr>
        <p:spPr>
          <a:xfrm>
            <a:off x="970708" y="5747179"/>
            <a:ext cx="8434551" cy="1077218"/>
          </a:xfrm>
          <a:prstGeom prst="rect">
            <a:avLst/>
          </a:prstGeom>
          <a:noFill/>
          <a:ln>
            <a:solidFill>
              <a:schemeClr val="accent6">
                <a:lumMod val="40000"/>
                <a:lumOff val="60000"/>
              </a:schemeClr>
            </a:solid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B545B"/>
                </a:solidFill>
                <a:effectLst/>
                <a:uLnTx/>
                <a:uFillTx/>
                <a:latin typeface="Calibri"/>
                <a:ea typeface="+mn-ea"/>
                <a:cs typeface="+mn-cs"/>
              </a:rPr>
              <a:t>Overall, only 62% of biological children elicited are tested for HIV. 82% tested in WES followed by 57% in Lakes region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B545B"/>
                </a:solidFill>
                <a:effectLst/>
                <a:uLnTx/>
                <a:uFillTx/>
                <a:latin typeface="Calibri"/>
                <a:ea typeface="+mn-ea"/>
                <a:cs typeface="+mn-cs"/>
              </a:rPr>
              <a:t>Overall yield among biological children was 3%. CE Region had 5% followed by 3% in Lakes region.</a:t>
            </a:r>
          </a:p>
        </p:txBody>
      </p:sp>
      <p:sp>
        <p:nvSpPr>
          <p:cNvPr id="8" name="TextBox 7">
            <a:extLst>
              <a:ext uri="{FF2B5EF4-FFF2-40B4-BE49-F238E27FC236}">
                <a16:creationId xmlns:a16="http://schemas.microsoft.com/office/drawing/2014/main" xmlns="" id="{87B27C10-274C-4788-BA3A-6DB6AE1D326E}"/>
              </a:ext>
            </a:extLst>
          </p:cNvPr>
          <p:cNvSpPr txBox="1"/>
          <p:nvPr/>
        </p:nvSpPr>
        <p:spPr>
          <a:xfrm>
            <a:off x="9461244" y="969763"/>
            <a:ext cx="2602425" cy="2554545"/>
          </a:xfrm>
          <a:prstGeom prst="rect">
            <a:avLst/>
          </a:prstGeom>
          <a:solidFill>
            <a:schemeClr val="bg1"/>
          </a:solidFill>
          <a:ln>
            <a:solidFill>
              <a:srgbClr val="FF0000"/>
            </a:solid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B545B"/>
                </a:solidFill>
                <a:effectLst/>
                <a:uLnTx/>
                <a:uFillTx/>
                <a:latin typeface="Calibri"/>
                <a:ea typeface="+mn-ea"/>
                <a:cs typeface="+mn-cs"/>
              </a:rPr>
              <a:t>60% of elicited female sexual partners were tested as compared to 54% of elicited male partners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B545B"/>
                </a:solidFill>
                <a:effectLst/>
                <a:uLnTx/>
                <a:uFillTx/>
                <a:latin typeface="Calibri"/>
                <a:ea typeface="+mn-ea"/>
                <a:cs typeface="+mn-cs"/>
              </a:rPr>
              <a:t>The yield was higher in tested female elicited as sexual partners (18%) while 13% in tested males</a:t>
            </a:r>
          </a:p>
        </p:txBody>
      </p:sp>
    </p:spTree>
    <p:extLst>
      <p:ext uri="{BB962C8B-B14F-4D97-AF65-F5344CB8AC3E}">
        <p14:creationId xmlns:p14="http://schemas.microsoft.com/office/powerpoint/2010/main" val="104761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16" y="322017"/>
            <a:ext cx="8989935" cy="570920"/>
          </a:xfrm>
        </p:spPr>
        <p:txBody>
          <a:bodyPr anchor="ctr">
            <a:normAutofit/>
          </a:bodyPr>
          <a:lstStyle/>
          <a:p>
            <a:r>
              <a:rPr lang="en-US" sz="2400">
                <a:solidFill>
                  <a:srgbClr val="000000"/>
                </a:solidFill>
                <a:latin typeface="Arial Black" panose="020B0A04020102020204" pitchFamily="34" charset="0"/>
              </a:rPr>
              <a:t>FY21Q4 Index contribution to HTS_POS by region </a:t>
            </a:r>
          </a:p>
        </p:txBody>
      </p:sp>
      <p:graphicFrame>
        <p:nvGraphicFramePr>
          <p:cNvPr id="4" name="Content Placeholder 5"/>
          <p:cNvGraphicFramePr>
            <a:graphicFrameLocks/>
          </p:cNvGraphicFramePr>
          <p:nvPr>
            <p:extLst>
              <p:ext uri="{D42A27DB-BD31-4B8C-83A1-F6EECF244321}">
                <p14:modId xmlns:p14="http://schemas.microsoft.com/office/powerpoint/2010/main" val="798029439"/>
              </p:ext>
            </p:extLst>
          </p:nvPr>
        </p:nvGraphicFramePr>
        <p:xfrm>
          <a:off x="1541420" y="1007317"/>
          <a:ext cx="10032274" cy="3147573"/>
        </p:xfrm>
        <a:graphic>
          <a:graphicData uri="http://schemas.openxmlformats.org/drawingml/2006/table">
            <a:tbl>
              <a:tblPr firstRow="1" bandRow="1">
                <a:tableStyleId>{7DF18680-E054-41AD-8BC1-D1AEF772440D}</a:tableStyleId>
              </a:tblPr>
              <a:tblGrid>
                <a:gridCol w="2625313">
                  <a:extLst>
                    <a:ext uri="{9D8B030D-6E8A-4147-A177-3AD203B41FA5}">
                      <a16:colId xmlns:a16="http://schemas.microsoft.com/office/drawing/2014/main" xmlns="" val="20000"/>
                    </a:ext>
                  </a:extLst>
                </a:gridCol>
                <a:gridCol w="2468987">
                  <a:extLst>
                    <a:ext uri="{9D8B030D-6E8A-4147-A177-3AD203B41FA5}">
                      <a16:colId xmlns:a16="http://schemas.microsoft.com/office/drawing/2014/main" xmlns="" val="921780150"/>
                    </a:ext>
                  </a:extLst>
                </a:gridCol>
                <a:gridCol w="2875047">
                  <a:extLst>
                    <a:ext uri="{9D8B030D-6E8A-4147-A177-3AD203B41FA5}">
                      <a16:colId xmlns:a16="http://schemas.microsoft.com/office/drawing/2014/main" xmlns="" val="1920775462"/>
                    </a:ext>
                  </a:extLst>
                </a:gridCol>
                <a:gridCol w="2062927">
                  <a:extLst>
                    <a:ext uri="{9D8B030D-6E8A-4147-A177-3AD203B41FA5}">
                      <a16:colId xmlns:a16="http://schemas.microsoft.com/office/drawing/2014/main" xmlns="" val="3556494960"/>
                    </a:ext>
                  </a:extLst>
                </a:gridCol>
              </a:tblGrid>
              <a:tr h="465527">
                <a:tc rowSpan="2">
                  <a:txBody>
                    <a:bodyPr/>
                    <a:lstStyle/>
                    <a:p>
                      <a:r>
                        <a:rPr lang="en-US" sz="2000" dirty="0"/>
                        <a:t>Name of Facility</a:t>
                      </a:r>
                    </a:p>
                  </a:txBody>
                  <a:tcPr/>
                </a:tc>
                <a:tc gridSpan="3">
                  <a:txBody>
                    <a:bodyPr/>
                    <a:lstStyle/>
                    <a:p>
                      <a:pPr algn="ctr"/>
                      <a:r>
                        <a:rPr lang="en-US" sz="2000"/>
                        <a:t>FY21Q4</a:t>
                      </a:r>
                      <a:r>
                        <a:rPr lang="en-US" sz="2000" baseline="0"/>
                        <a:t> </a:t>
                      </a:r>
                      <a:endParaRPr lang="en-US" sz="200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898217">
                <a:tc vMerge="1">
                  <a:txBody>
                    <a:bodyPr/>
                    <a:lstStyle/>
                    <a:p>
                      <a:endParaRPr lang="en-US" sz="1400"/>
                    </a:p>
                  </a:txBody>
                  <a:tcPr/>
                </a:tc>
                <a:tc>
                  <a:txBody>
                    <a:bodyPr/>
                    <a:lstStyle/>
                    <a:p>
                      <a:pPr algn="ctr"/>
                      <a:r>
                        <a:rPr lang="en-US" sz="2000"/>
                        <a:t>FY21</a:t>
                      </a:r>
                      <a:r>
                        <a:rPr lang="en-US" sz="2000" baseline="0"/>
                        <a:t> Q4 </a:t>
                      </a:r>
                      <a:r>
                        <a:rPr lang="en-US" sz="2000"/>
                        <a:t>HTS-TST-Positive (A)</a:t>
                      </a:r>
                    </a:p>
                  </a:txBody>
                  <a:tcPr marL="13317" marR="13317" marT="9525" marB="0" anchor="ctr"/>
                </a:tc>
                <a:tc>
                  <a:txBody>
                    <a:bodyPr/>
                    <a:lstStyle/>
                    <a:p>
                      <a:pPr algn="ctr"/>
                      <a:r>
                        <a:rPr lang="en-US" sz="2000"/>
                        <a:t>FY 21</a:t>
                      </a:r>
                      <a:r>
                        <a:rPr lang="en-US" sz="2000" baseline="0"/>
                        <a:t> Q4</a:t>
                      </a:r>
                      <a:r>
                        <a:rPr lang="en-US" sz="2000"/>
                        <a:t> Index Modality HTS_TST_POS (B)</a:t>
                      </a: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a:t>Proportion</a:t>
                      </a:r>
                      <a:r>
                        <a:rPr lang="en-US" sz="2000" baseline="0"/>
                        <a:t> (%)</a:t>
                      </a:r>
                      <a:r>
                        <a:rPr lang="en-US" sz="2000"/>
                        <a:t> (B/A)</a:t>
                      </a:r>
                      <a:endParaRPr lang="en-US"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4267186746"/>
                  </a:ext>
                </a:extLst>
              </a:tr>
              <a:tr h="465297">
                <a:tc>
                  <a:txBody>
                    <a:bodyPr/>
                    <a:lstStyle/>
                    <a:p>
                      <a:endParaRPr lang="en-US" sz="2000" kern="1200" dirty="0">
                        <a:solidFill>
                          <a:schemeClr val="dk1"/>
                        </a:solidFill>
                        <a:latin typeface="+mn-lt"/>
                        <a:ea typeface="+mn-ea"/>
                        <a:cs typeface="+mn-cs"/>
                      </a:endParaRPr>
                    </a:p>
                  </a:txBody>
                  <a:tcPr/>
                </a:tc>
                <a:tc>
                  <a:txBody>
                    <a:bodyPr/>
                    <a:lstStyle/>
                    <a:p>
                      <a:pPr algn="ctr" fontAlgn="b"/>
                      <a:r>
                        <a:rPr lang="en-US" sz="2000" u="none" strike="noStrike">
                          <a:effectLst/>
                        </a:rPr>
                        <a:t>867</a:t>
                      </a:r>
                      <a:endParaRPr lang="en-US" sz="20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2000" u="none" strike="noStrike">
                          <a:effectLst/>
                        </a:rPr>
                        <a:t>119</a:t>
                      </a:r>
                      <a:endParaRPr lang="en-US" sz="20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ctr"/>
                </a:tc>
                <a:extLst>
                  <a:ext uri="{0D108BD9-81ED-4DB2-BD59-A6C34878D82A}">
                    <a16:rowId xmlns:a16="http://schemas.microsoft.com/office/drawing/2014/main" xmlns="" val="2397949546"/>
                  </a:ext>
                </a:extLst>
              </a:tr>
              <a:tr h="4652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latin typeface="+mn-lt"/>
                        <a:ea typeface="+mn-ea"/>
                        <a:cs typeface="+mn-cs"/>
                      </a:endParaRPr>
                    </a:p>
                  </a:txBody>
                  <a:tcPr/>
                </a:tc>
                <a:tc>
                  <a:txBody>
                    <a:bodyPr/>
                    <a:lstStyle/>
                    <a:p>
                      <a:pPr algn="ctr" fontAlgn="b"/>
                      <a:r>
                        <a:rPr lang="en-US" sz="2000" b="0" i="0" u="none" strike="noStrike">
                          <a:solidFill>
                            <a:srgbClr val="000000"/>
                          </a:solidFill>
                          <a:effectLst/>
                          <a:latin typeface="Calibri" panose="020F0502020204030204" pitchFamily="34" charset="0"/>
                        </a:rPr>
                        <a:t>1,077</a:t>
                      </a:r>
                    </a:p>
                  </a:txBody>
                  <a:tcPr marL="9525" marR="9525" marT="9525" marB="0" anchor="ctr"/>
                </a:tc>
                <a:tc>
                  <a:txBody>
                    <a:bodyPr/>
                    <a:lstStyle/>
                    <a:p>
                      <a:pPr algn="ctr" fontAlgn="b"/>
                      <a:r>
                        <a:rPr lang="en-US" sz="2000" b="0" i="0" u="none" strike="noStrike">
                          <a:solidFill>
                            <a:srgbClr val="000000"/>
                          </a:solidFill>
                          <a:effectLst/>
                          <a:latin typeface="Calibri" panose="020F0502020204030204" pitchFamily="34" charset="0"/>
                        </a:rPr>
                        <a:t>98</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b="0" i="0" u="none" strike="noStrike">
                          <a:solidFill>
                            <a:srgbClr val="000000"/>
                          </a:solidFill>
                          <a:effectLst/>
                          <a:latin typeface="Calibri" panose="020F0502020204030204" pitchFamily="34" charset="0"/>
                        </a:rPr>
                        <a:t>9%</a:t>
                      </a:r>
                    </a:p>
                  </a:txBody>
                  <a:tcPr marL="9525" marR="9525" marT="9525" marB="0" anchor="ctr"/>
                </a:tc>
                <a:extLst>
                  <a:ext uri="{0D108BD9-81ED-4DB2-BD59-A6C34878D82A}">
                    <a16:rowId xmlns:a16="http://schemas.microsoft.com/office/drawing/2014/main" xmlns="" val="1895555068"/>
                  </a:ext>
                </a:extLst>
              </a:tr>
              <a:tr h="465297">
                <a:tc>
                  <a:txBody>
                    <a:bodyPr/>
                    <a:lstStyle/>
                    <a:p>
                      <a:endParaRPr lang="en-US" sz="2000" kern="1200" dirty="0">
                        <a:solidFill>
                          <a:schemeClr val="dk1"/>
                        </a:solidFill>
                        <a:latin typeface="+mn-lt"/>
                        <a:ea typeface="+mn-ea"/>
                        <a:cs typeface="+mn-cs"/>
                      </a:endParaRPr>
                    </a:p>
                  </a:txBody>
                  <a:tcPr>
                    <a:solidFill>
                      <a:srgbClr val="00B0F0"/>
                    </a:solidFill>
                  </a:tcPr>
                </a:tc>
                <a:tc>
                  <a:txBody>
                    <a:bodyPr/>
                    <a:lstStyle/>
                    <a:p>
                      <a:pPr algn="ctr" fontAlgn="b"/>
                      <a:r>
                        <a:rPr lang="en-US" sz="2000" b="0" i="0" u="none" strike="noStrike">
                          <a:solidFill>
                            <a:schemeClr val="dk1"/>
                          </a:solidFill>
                          <a:effectLst/>
                          <a:latin typeface="+mn-lt"/>
                        </a:rPr>
                        <a:t>251</a:t>
                      </a:r>
                      <a:endParaRPr lang="en-US" sz="2000" b="0" i="0" u="none" strike="noStrike">
                        <a:solidFill>
                          <a:srgbClr val="000000"/>
                        </a:solidFill>
                        <a:effectLst/>
                        <a:latin typeface="Calibri" panose="020F0502020204030204" pitchFamily="34" charset="0"/>
                      </a:endParaRPr>
                    </a:p>
                  </a:txBody>
                  <a:tcPr marL="9525" marR="9525" marT="9525" marB="0" anchor="ctr">
                    <a:solidFill>
                      <a:srgbClr val="00B0F0"/>
                    </a:solidFill>
                  </a:tcPr>
                </a:tc>
                <a:tc>
                  <a:txBody>
                    <a:bodyPr/>
                    <a:lstStyle/>
                    <a:p>
                      <a:pPr algn="ctr" fontAlgn="b"/>
                      <a:r>
                        <a:rPr lang="en-US" sz="2000" u="none" strike="noStrike">
                          <a:effectLst/>
                        </a:rPr>
                        <a:t>58</a:t>
                      </a:r>
                      <a:endParaRPr lang="en-US" sz="2000" b="0" i="0" u="none" strike="noStrike">
                        <a:solidFill>
                          <a:srgbClr val="000000"/>
                        </a:solidFill>
                        <a:effectLst/>
                        <a:latin typeface="Calibri" panose="020F0502020204030204" pitchFamily="34" charset="0"/>
                      </a:endParaRPr>
                    </a:p>
                  </a:txBody>
                  <a:tcPr marL="9525" marR="9525" marT="9525" marB="0" anchor="ctr">
                    <a:solidFill>
                      <a:srgbClr val="00B0F0"/>
                    </a:solidFill>
                  </a:tcPr>
                </a:tc>
                <a:tc>
                  <a:txBody>
                    <a:bodyPr/>
                    <a:lstStyle/>
                    <a:p>
                      <a:pPr algn="ctr" fontAlgn="b"/>
                      <a:r>
                        <a:rPr lang="en-US" sz="2000" b="0" i="0" u="none" strike="noStrike" dirty="0">
                          <a:solidFill>
                            <a:srgbClr val="000000"/>
                          </a:solidFill>
                          <a:effectLst/>
                          <a:latin typeface="Calibri" panose="020F0502020204030204" pitchFamily="34" charset="0"/>
                        </a:rPr>
                        <a:t>23%</a:t>
                      </a:r>
                    </a:p>
                  </a:txBody>
                  <a:tcPr marL="9525" marR="9525" marT="9525" marB="0" anchor="ctr">
                    <a:solidFill>
                      <a:srgbClr val="00B0F0"/>
                    </a:solidFill>
                  </a:tcPr>
                </a:tc>
                <a:extLst>
                  <a:ext uri="{0D108BD9-81ED-4DB2-BD59-A6C34878D82A}">
                    <a16:rowId xmlns:a16="http://schemas.microsoft.com/office/drawing/2014/main" xmlns="" val="10001"/>
                  </a:ext>
                </a:extLst>
              </a:tr>
              <a:tr h="387938">
                <a:tc>
                  <a:txBody>
                    <a:bodyPr/>
                    <a:lstStyle/>
                    <a:p>
                      <a:pPr algn="l" fontAlgn="ctr"/>
                      <a:r>
                        <a:rPr lang="en-US" sz="2000" u="none" strike="noStrike">
                          <a:effectLst/>
                        </a:rPr>
                        <a:t>Total</a:t>
                      </a:r>
                      <a:endParaRPr lang="en-US" sz="2000" b="0" i="0" u="none" strike="noStrike">
                        <a:effectLst/>
                        <a:latin typeface="+mn-lt"/>
                      </a:endParaRPr>
                    </a:p>
                  </a:txBody>
                  <a:tcPr marL="10144" marR="10144" marT="9525" marB="0" anchor="ctr"/>
                </a:tc>
                <a:tc>
                  <a:txBody>
                    <a:bodyPr/>
                    <a:lstStyle/>
                    <a:p>
                      <a:pPr algn="ctr" fontAlgn="b"/>
                      <a:r>
                        <a:rPr lang="en-US" sz="2000" u="none" strike="noStrike">
                          <a:effectLst/>
                        </a:rPr>
                        <a:t>2,195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a:effectLst/>
                        </a:rPr>
                        <a:t>275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ctr"/>
                </a:tc>
                <a:extLst>
                  <a:ext uri="{0D108BD9-81ED-4DB2-BD59-A6C34878D82A}">
                    <a16:rowId xmlns:a16="http://schemas.microsoft.com/office/drawing/2014/main" xmlns="" val="3291693867"/>
                  </a:ext>
                </a:extLst>
              </a:tr>
            </a:tbl>
          </a:graphicData>
        </a:graphic>
      </p:graphicFrame>
      <p:sp>
        <p:nvSpPr>
          <p:cNvPr id="6" name="TextBox 5"/>
          <p:cNvSpPr txBox="1"/>
          <p:nvPr/>
        </p:nvSpPr>
        <p:spPr>
          <a:xfrm>
            <a:off x="1540417" y="4831417"/>
            <a:ext cx="10033275" cy="369332"/>
          </a:xfrm>
          <a:prstGeom prst="rect">
            <a:avLst/>
          </a:prstGeom>
          <a:noFill/>
          <a:ln>
            <a:solidFill>
              <a:schemeClr val="accent6">
                <a:lumMod val="20000"/>
                <a:lumOff val="80000"/>
              </a:schemeClr>
            </a:solidFill>
          </a:ln>
        </p:spPr>
        <p:txBody>
          <a:bodyPr wrap="square" rtlCol="0">
            <a:spAutoFit/>
          </a:bodyPr>
          <a:lstStyle/>
          <a:p>
            <a:pPr algn="ctr"/>
            <a:r>
              <a:rPr lang="en-US"/>
              <a:t>The average contribution of index positives is 13% for FY21Q4. WES was better at 23%</a:t>
            </a:r>
          </a:p>
        </p:txBody>
      </p:sp>
    </p:spTree>
    <p:extLst>
      <p:ext uri="{BB962C8B-B14F-4D97-AF65-F5344CB8AC3E}">
        <p14:creationId xmlns:p14="http://schemas.microsoft.com/office/powerpoint/2010/main" val="324924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a:solidFill>
                  <a:schemeClr val="bg1"/>
                </a:solidFill>
              </a:rPr>
              <a:t>PMTCT and EID</a:t>
            </a:r>
            <a:br>
              <a:rPr lang="en-US" sz="3200">
                <a:solidFill>
                  <a:schemeClr val="bg1"/>
                </a:solidFill>
              </a:rPr>
            </a:br>
            <a:endParaRPr lang="en-US" sz="3200"/>
          </a:p>
        </p:txBody>
      </p:sp>
      <p:sp>
        <p:nvSpPr>
          <p:cNvPr id="2" name="Slide Number Placeholder 1"/>
          <p:cNvSpPr>
            <a:spLocks noGrp="1"/>
          </p:cNvSpPr>
          <p:nvPr>
            <p:ph type="sldNum" sz="quarter" idx="4294967295"/>
          </p:nvPr>
        </p:nvSpPr>
        <p:spPr>
          <a:xfrm>
            <a:off x="9347200" y="6356354"/>
            <a:ext cx="2844800" cy="365125"/>
          </a:xfrm>
        </p:spPr>
        <p:txBody>
          <a:bodyPr/>
          <a:lstStyle/>
          <a:p>
            <a:fld id="{70911164-B9C6-4304-B15A-ED5377644342}" type="slidenum">
              <a:rPr lang="en-US" smtClean="0"/>
              <a:t>17</a:t>
            </a:fld>
            <a:endParaRPr lang="en-US"/>
          </a:p>
        </p:txBody>
      </p:sp>
    </p:spTree>
    <p:extLst>
      <p:ext uri="{BB962C8B-B14F-4D97-AF65-F5344CB8AC3E}">
        <p14:creationId xmlns:p14="http://schemas.microsoft.com/office/powerpoint/2010/main" val="36113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327" y="120951"/>
            <a:ext cx="10074503" cy="571252"/>
          </a:xfrm>
        </p:spPr>
        <p:txBody>
          <a:bodyPr vert="horz" lIns="91440" tIns="45720" rIns="91440" bIns="45720" rtlCol="0" anchor="t">
            <a:noAutofit/>
          </a:bodyPr>
          <a:lstStyle/>
          <a:p>
            <a:r>
              <a:rPr lang="en-US" sz="2400">
                <a:latin typeface="Arial Black" panose="020B0A04020102020204" pitchFamily="34" charset="0"/>
              </a:rPr>
              <a:t>FY21 Cumulative PMTCT-STAT Performance by county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870212153"/>
              </p:ext>
            </p:extLst>
          </p:nvPr>
        </p:nvGraphicFramePr>
        <p:xfrm>
          <a:off x="927325" y="692203"/>
          <a:ext cx="9131075" cy="1805768"/>
        </p:xfrm>
        <a:graphic>
          <a:graphicData uri="http://schemas.openxmlformats.org/drawingml/2006/table">
            <a:tbl>
              <a:tblPr firstRow="1" bandRow="1">
                <a:tableStyleId>{7DF18680-E054-41AD-8BC1-D1AEF772440D}</a:tableStyleId>
              </a:tblPr>
              <a:tblGrid>
                <a:gridCol w="1356413">
                  <a:extLst>
                    <a:ext uri="{9D8B030D-6E8A-4147-A177-3AD203B41FA5}">
                      <a16:colId xmlns:a16="http://schemas.microsoft.com/office/drawing/2014/main" xmlns="" val="2953112785"/>
                    </a:ext>
                  </a:extLst>
                </a:gridCol>
                <a:gridCol w="934012">
                  <a:extLst>
                    <a:ext uri="{9D8B030D-6E8A-4147-A177-3AD203B41FA5}">
                      <a16:colId xmlns:a16="http://schemas.microsoft.com/office/drawing/2014/main" xmlns="" val="3269918463"/>
                    </a:ext>
                  </a:extLst>
                </a:gridCol>
                <a:gridCol w="1119052">
                  <a:extLst>
                    <a:ext uri="{9D8B030D-6E8A-4147-A177-3AD203B41FA5}">
                      <a16:colId xmlns:a16="http://schemas.microsoft.com/office/drawing/2014/main" xmlns="" val="3165356410"/>
                    </a:ext>
                  </a:extLst>
                </a:gridCol>
                <a:gridCol w="1390192">
                  <a:extLst>
                    <a:ext uri="{9D8B030D-6E8A-4147-A177-3AD203B41FA5}">
                      <a16:colId xmlns:a16="http://schemas.microsoft.com/office/drawing/2014/main" xmlns="" val="281434699"/>
                    </a:ext>
                  </a:extLst>
                </a:gridCol>
                <a:gridCol w="1404781">
                  <a:extLst>
                    <a:ext uri="{9D8B030D-6E8A-4147-A177-3AD203B41FA5}">
                      <a16:colId xmlns:a16="http://schemas.microsoft.com/office/drawing/2014/main" xmlns="" val="3085475442"/>
                    </a:ext>
                  </a:extLst>
                </a:gridCol>
                <a:gridCol w="1346249">
                  <a:extLst>
                    <a:ext uri="{9D8B030D-6E8A-4147-A177-3AD203B41FA5}">
                      <a16:colId xmlns:a16="http://schemas.microsoft.com/office/drawing/2014/main" xmlns="" val="20005"/>
                    </a:ext>
                  </a:extLst>
                </a:gridCol>
                <a:gridCol w="1580376">
                  <a:extLst>
                    <a:ext uri="{9D8B030D-6E8A-4147-A177-3AD203B41FA5}">
                      <a16:colId xmlns:a16="http://schemas.microsoft.com/office/drawing/2014/main" xmlns="" val="2266379872"/>
                    </a:ext>
                  </a:extLst>
                </a:gridCol>
              </a:tblGrid>
              <a:tr h="469269">
                <a:tc>
                  <a:txBody>
                    <a:bodyPr/>
                    <a:lstStyle/>
                    <a:p>
                      <a:pPr algn="ctr" rtl="0" fontAlgn="t"/>
                      <a:r>
                        <a:rPr lang="en-US" sz="1600" u="none" strike="noStrike" dirty="0">
                          <a:effectLst/>
                        </a:rPr>
                        <a:t>County</a:t>
                      </a:r>
                      <a:endParaRPr lang="en-US" sz="1600" b="1" i="0" u="none" strike="noStrike" dirty="0">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600" u="none" strike="noStrike" dirty="0">
                          <a:effectLst/>
                        </a:rPr>
                        <a:t> PMTCT-STAT_D</a:t>
                      </a:r>
                      <a:endParaRPr lang="en-US" sz="1600" b="1" i="0" u="none" strike="noStrike" dirty="0">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600" u="none" strike="noStrike" dirty="0">
                          <a:effectLst/>
                        </a:rPr>
                        <a:t>PMTCT_</a:t>
                      </a:r>
                    </a:p>
                    <a:p>
                      <a:pPr algn="ctr" rtl="0" fontAlgn="t"/>
                      <a:r>
                        <a:rPr lang="en-US" sz="1600" u="none" strike="noStrike" dirty="0">
                          <a:effectLst/>
                        </a:rPr>
                        <a:t>STAT_N</a:t>
                      </a:r>
                      <a:endParaRPr lang="en-US" sz="1600" b="1" i="0" u="none" strike="noStrike" dirty="0">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600" u="none" strike="noStrike" dirty="0">
                          <a:effectLst/>
                        </a:rPr>
                        <a:t>PMTCT_STAT coverage (%)</a:t>
                      </a:r>
                      <a:endParaRPr lang="en-US" sz="1600" b="1" i="0" u="none" strike="noStrike" dirty="0">
                        <a:solidFill>
                          <a:schemeClr val="bg1"/>
                        </a:solidFill>
                        <a:effectLst/>
                        <a:latin typeface="Baskerville Old Face" panose="02020602080505020303" pitchFamily="18" charset="0"/>
                      </a:endParaRPr>
                    </a:p>
                  </a:txBody>
                  <a:tcPr marL="9525" marR="9525" marT="9525" marB="0" anchor="ctr"/>
                </a:tc>
                <a:tc>
                  <a:txBody>
                    <a:bodyPr/>
                    <a:lstStyle/>
                    <a:p>
                      <a:pPr algn="l" rtl="0" fontAlgn="ctr"/>
                      <a:r>
                        <a:rPr lang="en-US" sz="1600" u="none" strike="noStrike">
                          <a:effectLst/>
                        </a:rPr>
                        <a:t>F21  PMTCT-STAT Target </a:t>
                      </a:r>
                      <a:endParaRPr lang="en-US" sz="1600" b="1" i="0" u="none" strike="noStrike">
                        <a:solidFill>
                          <a:srgbClr val="FFFFFF"/>
                        </a:solidFill>
                        <a:effectLst/>
                        <a:latin typeface="Baskerville Old Face" panose="02020602080505020303" pitchFamily="18" charset="0"/>
                      </a:endParaRPr>
                    </a:p>
                  </a:txBody>
                  <a:tcPr marL="9104" marR="9104" marT="9104" marB="0" anchor="ctr"/>
                </a:tc>
                <a:tc>
                  <a:txBody>
                    <a:bodyPr/>
                    <a:lstStyle/>
                    <a:p>
                      <a:pPr algn="l" rtl="0" fontAlgn="ctr"/>
                      <a:r>
                        <a:rPr lang="en-US" sz="1600" u="none" strike="noStrike">
                          <a:effectLst/>
                        </a:rPr>
                        <a:t>FY21 PMTCT-STAT  Results</a:t>
                      </a:r>
                      <a:endParaRPr lang="en-US" sz="1600" b="1" i="0" u="none" strike="noStrike">
                        <a:solidFill>
                          <a:srgbClr val="FFFFFF"/>
                        </a:solidFill>
                        <a:effectLst/>
                        <a:latin typeface="Baskerville Old Face" panose="02020602080505020303" pitchFamily="18" charset="0"/>
                      </a:endParaRPr>
                    </a:p>
                  </a:txBody>
                  <a:tcPr marL="9104" marR="9104" marT="9104" marB="0" anchor="ctr"/>
                </a:tc>
                <a:tc>
                  <a:txBody>
                    <a:bodyPr/>
                    <a:lstStyle/>
                    <a:p>
                      <a:pPr algn="l" rtl="0" fontAlgn="ctr"/>
                      <a:r>
                        <a:rPr lang="en-US" sz="1600" u="none" strike="noStrike">
                          <a:effectLst/>
                        </a:rPr>
                        <a:t>FY21 PMTCT-STAT Target ach. (%)</a:t>
                      </a:r>
                      <a:endParaRPr lang="en-US" sz="1600" b="1" i="0" u="none" strike="noStrike">
                        <a:solidFill>
                          <a:srgbClr val="FFFFFF"/>
                        </a:solidFill>
                        <a:effectLst/>
                        <a:latin typeface="Baskerville Old Face" panose="02020602080505020303" pitchFamily="18" charset="0"/>
                      </a:endParaRPr>
                    </a:p>
                  </a:txBody>
                  <a:tcPr marL="9104" marR="9104" marT="9104" marB="0" anchor="ctr"/>
                </a:tc>
                <a:extLst>
                  <a:ext uri="{0D108BD9-81ED-4DB2-BD59-A6C34878D82A}">
                    <a16:rowId xmlns:a16="http://schemas.microsoft.com/office/drawing/2014/main" xmlns="" val="3381144616"/>
                  </a:ext>
                </a:extLst>
              </a:tr>
              <a:tr h="239129">
                <a:tc>
                  <a:txBody>
                    <a:bodyPr/>
                    <a:lstStyle/>
                    <a:p>
                      <a:pPr marL="0" algn="l" defTabSz="457200" rtl="0" eaLnBrk="1" fontAlgn="b" latinLnBrk="0" hangingPunct="1"/>
                      <a:endParaRPr lang="en-US" sz="16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600" u="none" strike="noStrike" kern="1200" dirty="0">
                          <a:solidFill>
                            <a:schemeClr val="tx2">
                              <a:lumMod val="25000"/>
                            </a:schemeClr>
                          </a:solidFill>
                          <a:effectLst/>
                          <a:latin typeface="+mn-lt"/>
                          <a:ea typeface="+mn-ea"/>
                          <a:cs typeface="+mn-cs"/>
                        </a:rPr>
                        <a:t>1445</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1434</a:t>
                      </a:r>
                    </a:p>
                  </a:txBody>
                  <a:tcPr marL="9525" marR="9525" marT="9525" marB="0" anchor="b"/>
                </a:tc>
                <a:tc>
                  <a:txBody>
                    <a:bodyPr/>
                    <a:lstStyle/>
                    <a:p>
                      <a:pPr algn="ctr" fontAlgn="b"/>
                      <a:r>
                        <a:rPr lang="en-US" sz="1600" u="none" strike="noStrike" kern="1200" dirty="0">
                          <a:solidFill>
                            <a:schemeClr val="tx2">
                              <a:lumMod val="25000"/>
                            </a:schemeClr>
                          </a:solidFill>
                          <a:effectLst/>
                          <a:latin typeface="+mn-lt"/>
                          <a:ea typeface="+mn-ea"/>
                          <a:cs typeface="+mn-cs"/>
                        </a:rPr>
                        <a:t>99%</a:t>
                      </a:r>
                    </a:p>
                  </a:txBody>
                  <a:tcPr marL="9525" marR="9525" marT="9525" marB="0" anchor="b">
                    <a:solidFill>
                      <a:srgbClr val="92D050"/>
                    </a:solidFill>
                  </a:tcPr>
                </a:tc>
                <a:tc>
                  <a:txBody>
                    <a:bodyPr/>
                    <a:lstStyle/>
                    <a:p>
                      <a:pPr algn="ctr" fontAlgn="b"/>
                      <a:r>
                        <a:rPr lang="en-US" sz="1600" u="none" strike="noStrike" kern="1200" dirty="0">
                          <a:solidFill>
                            <a:schemeClr val="tx2">
                              <a:lumMod val="25000"/>
                            </a:schemeClr>
                          </a:solidFill>
                          <a:effectLst/>
                        </a:rPr>
                        <a:t>2538</a:t>
                      </a:r>
                      <a:endParaRPr lang="en-US" sz="1600" u="none" strike="noStrike" kern="1200" dirty="0">
                        <a:solidFill>
                          <a:schemeClr val="tx2">
                            <a:lumMod val="25000"/>
                          </a:schemeClr>
                        </a:solidFill>
                        <a:effectLst/>
                        <a:latin typeface="+mn-lt"/>
                        <a:ea typeface="+mn-ea"/>
                        <a:cs typeface="+mn-cs"/>
                      </a:endParaRPr>
                    </a:p>
                  </a:txBody>
                  <a:tcPr marL="9525" marR="9525" marT="9525" marB="0" anchor="ctr"/>
                </a:tc>
                <a:tc>
                  <a:txBody>
                    <a:bodyPr/>
                    <a:lstStyle/>
                    <a:p>
                      <a:pPr marL="0" algn="ctr" defTabSz="457200" rtl="0" eaLnBrk="1" fontAlgn="b" latinLnBrk="0" hangingPunct="1"/>
                      <a:r>
                        <a:rPr lang="en-US" sz="1600" u="none" strike="noStrike" kern="1200">
                          <a:solidFill>
                            <a:schemeClr val="tx2">
                              <a:lumMod val="25000"/>
                            </a:schemeClr>
                          </a:solidFill>
                          <a:effectLst/>
                          <a:latin typeface="+mn-lt"/>
                          <a:ea typeface="+mn-ea"/>
                          <a:cs typeface="+mn-cs"/>
                        </a:rPr>
                        <a:t>1434</a:t>
                      </a:r>
                    </a:p>
                  </a:txBody>
                  <a:tcPr marL="9525" marR="9525" marT="9525" marB="0" anchor="b"/>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57%</a:t>
                      </a:r>
                    </a:p>
                  </a:txBody>
                  <a:tcPr marL="9525" marR="9525" marT="9525" marB="0" anchor="b">
                    <a:solidFill>
                      <a:srgbClr val="FF0000"/>
                    </a:solidFill>
                  </a:tcPr>
                </a:tc>
                <a:extLst>
                  <a:ext uri="{0D108BD9-81ED-4DB2-BD59-A6C34878D82A}">
                    <a16:rowId xmlns:a16="http://schemas.microsoft.com/office/drawing/2014/main" xmlns="" val="10014"/>
                  </a:ext>
                </a:extLst>
              </a:tr>
              <a:tr h="239129">
                <a:tc>
                  <a:txBody>
                    <a:bodyPr/>
                    <a:lstStyle/>
                    <a:p>
                      <a:pPr marL="0" algn="l" defTabSz="457200" rtl="0" eaLnBrk="1" fontAlgn="b" latinLnBrk="0" hangingPunct="1"/>
                      <a:endParaRPr lang="en-US" sz="16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600" u="none" strike="noStrike" kern="1200">
                          <a:solidFill>
                            <a:schemeClr val="tx2">
                              <a:lumMod val="25000"/>
                            </a:schemeClr>
                          </a:solidFill>
                          <a:effectLst/>
                          <a:latin typeface="+mn-lt"/>
                          <a:ea typeface="+mn-ea"/>
                          <a:cs typeface="+mn-cs"/>
                        </a:rPr>
                        <a:t>1603</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1603</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100%</a:t>
                      </a:r>
                    </a:p>
                  </a:txBody>
                  <a:tcPr marL="9525" marR="9525" marT="9525" marB="0" anchor="b">
                    <a:solidFill>
                      <a:srgbClr val="92D050"/>
                    </a:solidFill>
                  </a:tcPr>
                </a:tc>
                <a:tc>
                  <a:txBody>
                    <a:bodyPr/>
                    <a:lstStyle/>
                    <a:p>
                      <a:pPr algn="ctr" fontAlgn="b"/>
                      <a:r>
                        <a:rPr lang="en-US" sz="1600" u="none" strike="noStrike" kern="1200" dirty="0">
                          <a:solidFill>
                            <a:schemeClr val="tx2">
                              <a:lumMod val="25000"/>
                            </a:schemeClr>
                          </a:solidFill>
                          <a:effectLst/>
                        </a:rPr>
                        <a:t>698</a:t>
                      </a:r>
                      <a:endParaRPr lang="en-US" sz="1600" u="none" strike="noStrike" kern="1200" dirty="0">
                        <a:solidFill>
                          <a:schemeClr val="tx2">
                            <a:lumMod val="25000"/>
                          </a:schemeClr>
                        </a:solidFill>
                        <a:effectLst/>
                        <a:latin typeface="+mn-lt"/>
                        <a:ea typeface="+mn-ea"/>
                        <a:cs typeface="+mn-cs"/>
                      </a:endParaRPr>
                    </a:p>
                  </a:txBody>
                  <a:tcPr marL="9525" marR="9525" marT="9525" marB="0" anchor="ctr"/>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1603</a:t>
                      </a:r>
                    </a:p>
                  </a:txBody>
                  <a:tcPr marL="9525" marR="9525" marT="9525" marB="0" anchor="b"/>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230%</a:t>
                      </a:r>
                    </a:p>
                  </a:txBody>
                  <a:tcPr marL="9525" marR="9525" marT="9525" marB="0" anchor="b">
                    <a:solidFill>
                      <a:srgbClr val="92D050"/>
                    </a:solidFill>
                  </a:tcPr>
                </a:tc>
                <a:extLst>
                  <a:ext uri="{0D108BD9-81ED-4DB2-BD59-A6C34878D82A}">
                    <a16:rowId xmlns:a16="http://schemas.microsoft.com/office/drawing/2014/main" xmlns="" val="10015"/>
                  </a:ext>
                </a:extLst>
              </a:tr>
              <a:tr h="239129">
                <a:tc>
                  <a:txBody>
                    <a:bodyPr/>
                    <a:lstStyle/>
                    <a:p>
                      <a:pPr marL="0" algn="l" defTabSz="457200" rtl="0" eaLnBrk="1" fontAlgn="b" latinLnBrk="0" hangingPunct="1"/>
                      <a:endParaRPr lang="en-US" sz="16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600" u="none" strike="noStrike" kern="1200" dirty="0">
                          <a:solidFill>
                            <a:schemeClr val="tx2">
                              <a:lumMod val="25000"/>
                            </a:schemeClr>
                          </a:solidFill>
                          <a:effectLst/>
                          <a:latin typeface="+mn-lt"/>
                          <a:ea typeface="+mn-ea"/>
                          <a:cs typeface="+mn-cs"/>
                        </a:rPr>
                        <a:t>1881</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1842</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98%</a:t>
                      </a:r>
                    </a:p>
                  </a:txBody>
                  <a:tcPr marL="9525" marR="9525" marT="9525" marB="0" anchor="b">
                    <a:solidFill>
                      <a:srgbClr val="92D050"/>
                    </a:solidFill>
                  </a:tcPr>
                </a:tc>
                <a:tc>
                  <a:txBody>
                    <a:bodyPr/>
                    <a:lstStyle/>
                    <a:p>
                      <a:pPr algn="ctr" fontAlgn="b"/>
                      <a:r>
                        <a:rPr lang="en-US" sz="1600" u="none" strike="noStrike" kern="1200">
                          <a:solidFill>
                            <a:schemeClr val="tx2">
                              <a:lumMod val="25000"/>
                            </a:schemeClr>
                          </a:solidFill>
                          <a:effectLst/>
                        </a:rPr>
                        <a:t>2790</a:t>
                      </a:r>
                      <a:endParaRPr lang="en-US" sz="1600" u="none" strike="noStrike" kern="1200">
                        <a:solidFill>
                          <a:schemeClr val="tx2">
                            <a:lumMod val="25000"/>
                          </a:schemeClr>
                        </a:solidFill>
                        <a:effectLst/>
                        <a:latin typeface="+mn-lt"/>
                        <a:ea typeface="+mn-ea"/>
                        <a:cs typeface="+mn-cs"/>
                      </a:endParaRPr>
                    </a:p>
                  </a:txBody>
                  <a:tcPr marL="9525" marR="9525" marT="9525" marB="0" anchor="ctr"/>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1842</a:t>
                      </a:r>
                    </a:p>
                  </a:txBody>
                  <a:tcPr marL="9525" marR="9525" marT="9525" marB="0" anchor="b"/>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66%</a:t>
                      </a:r>
                    </a:p>
                  </a:txBody>
                  <a:tcPr marL="9525" marR="9525" marT="9525" marB="0" anchor="b">
                    <a:solidFill>
                      <a:srgbClr val="FFFF00"/>
                    </a:solidFill>
                  </a:tcPr>
                </a:tc>
                <a:extLst>
                  <a:ext uri="{0D108BD9-81ED-4DB2-BD59-A6C34878D82A}">
                    <a16:rowId xmlns:a16="http://schemas.microsoft.com/office/drawing/2014/main" xmlns="" val="10019"/>
                  </a:ext>
                </a:extLst>
              </a:tr>
              <a:tr h="239129">
                <a:tc>
                  <a:txBody>
                    <a:bodyPr/>
                    <a:lstStyle/>
                    <a:p>
                      <a:pPr marL="0" algn="l" defTabSz="457200" rtl="0" eaLnBrk="1" fontAlgn="b" latinLnBrk="0" hangingPunct="1"/>
                      <a:endParaRPr lang="en-US" sz="16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600" u="none" strike="noStrike" kern="1200">
                          <a:solidFill>
                            <a:schemeClr val="tx2">
                              <a:lumMod val="25000"/>
                            </a:schemeClr>
                          </a:solidFill>
                          <a:effectLst/>
                          <a:latin typeface="+mn-lt"/>
                          <a:ea typeface="+mn-ea"/>
                          <a:cs typeface="+mn-cs"/>
                        </a:rPr>
                        <a:t>5801</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5746</a:t>
                      </a:r>
                    </a:p>
                  </a:txBody>
                  <a:tcPr marL="9525" marR="9525" marT="9525" marB="0" anchor="b"/>
                </a:tc>
                <a:tc>
                  <a:txBody>
                    <a:bodyPr/>
                    <a:lstStyle/>
                    <a:p>
                      <a:pPr algn="ctr" fontAlgn="b"/>
                      <a:r>
                        <a:rPr lang="en-US" sz="1600" u="none" strike="noStrike" kern="1200">
                          <a:solidFill>
                            <a:schemeClr val="tx2">
                              <a:lumMod val="25000"/>
                            </a:schemeClr>
                          </a:solidFill>
                          <a:effectLst/>
                          <a:latin typeface="+mn-lt"/>
                          <a:ea typeface="+mn-ea"/>
                          <a:cs typeface="+mn-cs"/>
                        </a:rPr>
                        <a:t>99%</a:t>
                      </a:r>
                    </a:p>
                  </a:txBody>
                  <a:tcPr marL="9525" marR="9525" marT="9525" marB="0" anchor="b">
                    <a:solidFill>
                      <a:srgbClr val="92D050"/>
                    </a:solidFill>
                  </a:tcPr>
                </a:tc>
                <a:tc>
                  <a:txBody>
                    <a:bodyPr/>
                    <a:lstStyle/>
                    <a:p>
                      <a:pPr algn="ctr" fontAlgn="b"/>
                      <a:r>
                        <a:rPr lang="en-US" sz="1600" u="none" strike="noStrike" kern="1200">
                          <a:solidFill>
                            <a:schemeClr val="tx2">
                              <a:lumMod val="25000"/>
                            </a:schemeClr>
                          </a:solidFill>
                          <a:effectLst/>
                        </a:rPr>
                        <a:t>17411</a:t>
                      </a:r>
                      <a:endParaRPr lang="en-US" sz="1600" u="none" strike="noStrike" kern="1200">
                        <a:solidFill>
                          <a:schemeClr val="tx2">
                            <a:lumMod val="25000"/>
                          </a:schemeClr>
                        </a:solidFill>
                        <a:effectLst/>
                        <a:latin typeface="+mn-lt"/>
                        <a:ea typeface="+mn-ea"/>
                        <a:cs typeface="+mn-cs"/>
                      </a:endParaRPr>
                    </a:p>
                  </a:txBody>
                  <a:tcPr marL="9525" marR="9525" marT="9525" marB="0" anchor="ctr"/>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5746</a:t>
                      </a:r>
                    </a:p>
                  </a:txBody>
                  <a:tcPr marL="9525" marR="9525" marT="9525" marB="0" anchor="b"/>
                </a:tc>
                <a:tc>
                  <a:txBody>
                    <a:bodyPr/>
                    <a:lstStyle/>
                    <a:p>
                      <a:pPr marL="0" algn="ctr" defTabSz="457200" rtl="0" eaLnBrk="1" fontAlgn="b" latinLnBrk="0" hangingPunct="1"/>
                      <a:r>
                        <a:rPr lang="en-US" sz="1600" u="none" strike="noStrike" kern="1200" dirty="0">
                          <a:solidFill>
                            <a:schemeClr val="tx2">
                              <a:lumMod val="25000"/>
                            </a:schemeClr>
                          </a:solidFill>
                          <a:effectLst/>
                          <a:latin typeface="+mn-lt"/>
                          <a:ea typeface="+mn-ea"/>
                          <a:cs typeface="+mn-cs"/>
                        </a:rPr>
                        <a:t>33%</a:t>
                      </a:r>
                    </a:p>
                  </a:txBody>
                  <a:tcPr marL="9525" marR="9525" marT="9525" marB="0" anchor="b">
                    <a:solidFill>
                      <a:srgbClr val="FF0000"/>
                    </a:solidFill>
                  </a:tcPr>
                </a:tc>
                <a:extLst>
                  <a:ext uri="{0D108BD9-81ED-4DB2-BD59-A6C34878D82A}">
                    <a16:rowId xmlns:a16="http://schemas.microsoft.com/office/drawing/2014/main" xmlns="" val="10020"/>
                  </a:ext>
                </a:extLst>
              </a:tr>
              <a:tr h="295103">
                <a:tc>
                  <a:txBody>
                    <a:bodyPr/>
                    <a:lstStyle/>
                    <a:p>
                      <a:pPr marL="0" algn="l" defTabSz="457200" rtl="0" eaLnBrk="1" fontAlgn="b" latinLnBrk="0" hangingPunct="1"/>
                      <a:r>
                        <a:rPr lang="en-US" sz="1600" b="1" u="none" strike="noStrike" kern="1200" dirty="0">
                          <a:solidFill>
                            <a:srgbClr val="000000"/>
                          </a:solidFill>
                          <a:effectLst/>
                          <a:latin typeface="+mn-lt"/>
                          <a:ea typeface="+mn-ea"/>
                          <a:cs typeface="+mn-cs"/>
                        </a:rPr>
                        <a:t>Total</a:t>
                      </a:r>
                    </a:p>
                  </a:txBody>
                  <a:tcPr marL="9525" marR="9525" marT="9525" marB="0" anchor="ctr"/>
                </a:tc>
                <a:tc>
                  <a:txBody>
                    <a:bodyPr/>
                    <a:lstStyle/>
                    <a:p>
                      <a:pPr algn="ctr" rtl="0" fontAlgn="b"/>
                      <a:r>
                        <a:rPr lang="x-none" sz="1600" b="1" i="0" u="none" strike="noStrike">
                          <a:solidFill>
                            <a:srgbClr val="000000"/>
                          </a:solidFill>
                          <a:effectLst/>
                          <a:latin typeface="Calibri" panose="020F0502020204030204" pitchFamily="34" charset="0"/>
                        </a:rPr>
                        <a:t>10730</a:t>
                      </a:r>
                    </a:p>
                  </a:txBody>
                  <a:tcPr marL="6351" marR="6351" marT="6350" marB="0" anchor="b"/>
                </a:tc>
                <a:tc>
                  <a:txBody>
                    <a:bodyPr/>
                    <a:lstStyle/>
                    <a:p>
                      <a:pPr algn="ctr" rtl="0" fontAlgn="b"/>
                      <a:r>
                        <a:rPr lang="x-none" sz="1600" b="1" i="0" u="none" strike="noStrike">
                          <a:solidFill>
                            <a:srgbClr val="000000"/>
                          </a:solidFill>
                          <a:effectLst/>
                          <a:latin typeface="Calibri" panose="020F0502020204030204" pitchFamily="34" charset="0"/>
                        </a:rPr>
                        <a:t>10625</a:t>
                      </a:r>
                    </a:p>
                  </a:txBody>
                  <a:tcPr marL="6351" marR="6351" marT="6350" marB="0" anchor="b"/>
                </a:tc>
                <a:tc>
                  <a:txBody>
                    <a:bodyPr/>
                    <a:lstStyle/>
                    <a:p>
                      <a:pPr algn="ctr" rtl="0" fontAlgn="b"/>
                      <a:r>
                        <a:rPr lang="x-none" sz="1600" b="1" i="0" u="none" strike="noStrike">
                          <a:solidFill>
                            <a:srgbClr val="000000"/>
                          </a:solidFill>
                          <a:effectLst/>
                          <a:latin typeface="Calibri" panose="020F0502020204030204" pitchFamily="34" charset="0"/>
                        </a:rPr>
                        <a:t>99%</a:t>
                      </a:r>
                    </a:p>
                  </a:txBody>
                  <a:tcPr marL="6351" marR="6351" marT="6350" marB="0" anchor="b">
                    <a:solidFill>
                      <a:srgbClr val="92D050"/>
                    </a:solidFill>
                  </a:tcPr>
                </a:tc>
                <a:tc>
                  <a:txBody>
                    <a:bodyPr/>
                    <a:lstStyle/>
                    <a:p>
                      <a:pPr algn="ctr" rtl="0" fontAlgn="b"/>
                      <a:r>
                        <a:rPr lang="x-none" sz="1600" b="1" i="0" u="none" strike="noStrike">
                          <a:solidFill>
                            <a:srgbClr val="000000"/>
                          </a:solidFill>
                          <a:effectLst/>
                          <a:latin typeface="Calibri" panose="020F0502020204030204" pitchFamily="34" charset="0"/>
                        </a:rPr>
                        <a:t>23437</a:t>
                      </a:r>
                    </a:p>
                  </a:txBody>
                  <a:tcPr marL="6351" marR="6351" marT="6350" marB="0" anchor="b"/>
                </a:tc>
                <a:tc>
                  <a:txBody>
                    <a:bodyPr/>
                    <a:lstStyle/>
                    <a:p>
                      <a:pPr algn="ctr" rtl="0" fontAlgn="b"/>
                      <a:r>
                        <a:rPr lang="x-none" sz="1600" b="1" i="0" u="none" strike="noStrike">
                          <a:solidFill>
                            <a:srgbClr val="000000"/>
                          </a:solidFill>
                          <a:effectLst/>
                          <a:latin typeface="Calibri" panose="020F0502020204030204" pitchFamily="34" charset="0"/>
                        </a:rPr>
                        <a:t>10625</a:t>
                      </a:r>
                    </a:p>
                  </a:txBody>
                  <a:tcPr marL="6351" marR="6351" marT="6350" marB="0" anchor="b"/>
                </a:tc>
                <a:tc>
                  <a:txBody>
                    <a:bodyPr/>
                    <a:lstStyle/>
                    <a:p>
                      <a:pPr algn="ctr" rtl="0" fontAlgn="b"/>
                      <a:r>
                        <a:rPr lang="x-none" sz="1600" b="1" i="0" u="none" strike="noStrike" dirty="0">
                          <a:solidFill>
                            <a:srgbClr val="000000"/>
                          </a:solidFill>
                          <a:effectLst/>
                          <a:latin typeface="Calibri" panose="020F0502020204030204" pitchFamily="34" charset="0"/>
                        </a:rPr>
                        <a:t>45%</a:t>
                      </a:r>
                    </a:p>
                  </a:txBody>
                  <a:tcPr marL="6351" marR="6351" marT="6350" marB="0" anchor="b">
                    <a:solidFill>
                      <a:srgbClr val="FF0000"/>
                    </a:solidFill>
                  </a:tcPr>
                </a:tc>
                <a:extLst>
                  <a:ext uri="{0D108BD9-81ED-4DB2-BD59-A6C34878D82A}">
                    <a16:rowId xmlns:a16="http://schemas.microsoft.com/office/drawing/2014/main" xmlns="" val="10021"/>
                  </a:ext>
                </a:extLst>
              </a:tr>
            </a:tbl>
          </a:graphicData>
        </a:graphic>
      </p:graphicFrame>
      <p:sp>
        <p:nvSpPr>
          <p:cNvPr id="6" name="Oval 5"/>
          <p:cNvSpPr/>
          <p:nvPr/>
        </p:nvSpPr>
        <p:spPr>
          <a:xfrm>
            <a:off x="10058400" y="498691"/>
            <a:ext cx="2133600" cy="237112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a:t>The PMTCT coverage is 99% &amp; except four, all counties achieved their targets </a:t>
            </a:r>
            <a:endParaRPr lang="en-US"/>
          </a:p>
        </p:txBody>
      </p:sp>
    </p:spTree>
    <p:extLst>
      <p:ext uri="{BB962C8B-B14F-4D97-AF65-F5344CB8AC3E}">
        <p14:creationId xmlns:p14="http://schemas.microsoft.com/office/powerpoint/2010/main" val="343681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320" y="168258"/>
            <a:ext cx="10916923" cy="506753"/>
          </a:xfrm>
        </p:spPr>
        <p:txBody>
          <a:bodyPr>
            <a:normAutofit/>
          </a:bodyPr>
          <a:lstStyle/>
          <a:p>
            <a:r>
              <a:rPr lang="en-US" sz="2400">
                <a:solidFill>
                  <a:srgbClr val="000000"/>
                </a:solidFill>
                <a:latin typeface="Arial Black" panose="020B0A04020102020204" pitchFamily="34" charset="0"/>
              </a:rPr>
              <a:t>FY21 Cumulative PMTCT-STAT Performance by  facility …</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92651281"/>
              </p:ext>
            </p:extLst>
          </p:nvPr>
        </p:nvGraphicFramePr>
        <p:xfrm>
          <a:off x="986320" y="659710"/>
          <a:ext cx="11067138" cy="5644837"/>
        </p:xfrm>
        <a:graphic>
          <a:graphicData uri="http://schemas.openxmlformats.org/drawingml/2006/table">
            <a:tbl>
              <a:tblPr firstRow="1" bandRow="1">
                <a:tableStyleId>{7DF18680-E054-41AD-8BC1-D1AEF772440D}</a:tableStyleId>
              </a:tblPr>
              <a:tblGrid>
                <a:gridCol w="2361497">
                  <a:extLst>
                    <a:ext uri="{9D8B030D-6E8A-4147-A177-3AD203B41FA5}">
                      <a16:colId xmlns:a16="http://schemas.microsoft.com/office/drawing/2014/main" xmlns="" val="2953112785"/>
                    </a:ext>
                  </a:extLst>
                </a:gridCol>
                <a:gridCol w="972833">
                  <a:extLst>
                    <a:ext uri="{9D8B030D-6E8A-4147-A177-3AD203B41FA5}">
                      <a16:colId xmlns:a16="http://schemas.microsoft.com/office/drawing/2014/main" xmlns="" val="3269918463"/>
                    </a:ext>
                  </a:extLst>
                </a:gridCol>
                <a:gridCol w="1357733">
                  <a:extLst>
                    <a:ext uri="{9D8B030D-6E8A-4147-A177-3AD203B41FA5}">
                      <a16:colId xmlns:a16="http://schemas.microsoft.com/office/drawing/2014/main" xmlns="" val="3165356410"/>
                    </a:ext>
                  </a:extLst>
                </a:gridCol>
                <a:gridCol w="1487088">
                  <a:extLst>
                    <a:ext uri="{9D8B030D-6E8A-4147-A177-3AD203B41FA5}">
                      <a16:colId xmlns:a16="http://schemas.microsoft.com/office/drawing/2014/main" xmlns="" val="281434699"/>
                    </a:ext>
                  </a:extLst>
                </a:gridCol>
                <a:gridCol w="1411771">
                  <a:extLst>
                    <a:ext uri="{9D8B030D-6E8A-4147-A177-3AD203B41FA5}">
                      <a16:colId xmlns:a16="http://schemas.microsoft.com/office/drawing/2014/main" xmlns="" val="3085475442"/>
                    </a:ext>
                  </a:extLst>
                </a:gridCol>
                <a:gridCol w="1677807">
                  <a:extLst>
                    <a:ext uri="{9D8B030D-6E8A-4147-A177-3AD203B41FA5}">
                      <a16:colId xmlns:a16="http://schemas.microsoft.com/office/drawing/2014/main" xmlns="" val="20005"/>
                    </a:ext>
                  </a:extLst>
                </a:gridCol>
                <a:gridCol w="1798409">
                  <a:extLst>
                    <a:ext uri="{9D8B030D-6E8A-4147-A177-3AD203B41FA5}">
                      <a16:colId xmlns:a16="http://schemas.microsoft.com/office/drawing/2014/main" xmlns="" val="2266379872"/>
                    </a:ext>
                  </a:extLst>
                </a:gridCol>
              </a:tblGrid>
              <a:tr h="1012096">
                <a:tc>
                  <a:txBody>
                    <a:bodyPr/>
                    <a:lstStyle/>
                    <a:p>
                      <a:pPr algn="l" rtl="0" fontAlgn="t"/>
                      <a:r>
                        <a:rPr lang="en-US" sz="1800" u="none" strike="noStrike" dirty="0">
                          <a:effectLst/>
                        </a:rPr>
                        <a:t>Facility</a:t>
                      </a:r>
                      <a:endParaRPr lang="en-US" sz="1800" b="1" i="0" u="none" strike="noStrike" dirty="0">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800" u="none" strike="noStrike">
                          <a:effectLst/>
                        </a:rPr>
                        <a:t> PMTCT-STAT_D</a:t>
                      </a:r>
                      <a:endParaRPr lang="en-US" sz="1800" b="1" i="0" u="none" strike="noStrike">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800" u="none" strike="noStrike">
                          <a:effectLst/>
                        </a:rPr>
                        <a:t>PMTCT</a:t>
                      </a:r>
                    </a:p>
                    <a:p>
                      <a:pPr algn="ctr" rtl="0" fontAlgn="t"/>
                      <a:r>
                        <a:rPr lang="en-US" sz="1800" u="none" strike="noStrike">
                          <a:effectLst/>
                        </a:rPr>
                        <a:t>_STAT_N</a:t>
                      </a:r>
                      <a:endParaRPr lang="en-US" sz="1800" b="1" i="0" u="none" strike="noStrike">
                        <a:solidFill>
                          <a:schemeClr val="bg1"/>
                        </a:solidFill>
                        <a:effectLst/>
                        <a:latin typeface="Baskerville Old Face" panose="02020602080505020303" pitchFamily="18" charset="0"/>
                      </a:endParaRPr>
                    </a:p>
                  </a:txBody>
                  <a:tcPr marL="9525" marR="9525" marT="9525" marB="0" anchor="ctr"/>
                </a:tc>
                <a:tc>
                  <a:txBody>
                    <a:bodyPr/>
                    <a:lstStyle/>
                    <a:p>
                      <a:pPr algn="ctr" rtl="0" fontAlgn="t"/>
                      <a:r>
                        <a:rPr lang="en-US" sz="1800" u="none" strike="noStrike">
                          <a:effectLst/>
                        </a:rPr>
                        <a:t>PMTCT_STAT coverage (%)</a:t>
                      </a:r>
                      <a:endParaRPr lang="en-US" sz="1800" b="1" i="0" u="none" strike="noStrike">
                        <a:solidFill>
                          <a:schemeClr val="bg1"/>
                        </a:solidFill>
                        <a:effectLst/>
                        <a:latin typeface="Baskerville Old Face" panose="02020602080505020303" pitchFamily="18" charset="0"/>
                      </a:endParaRPr>
                    </a:p>
                  </a:txBody>
                  <a:tcPr marL="9525" marR="9525" marT="9525" marB="0" anchor="ctr"/>
                </a:tc>
                <a:tc>
                  <a:txBody>
                    <a:bodyPr/>
                    <a:lstStyle/>
                    <a:p>
                      <a:pPr algn="l" rtl="0" fontAlgn="ctr"/>
                      <a:r>
                        <a:rPr lang="en-US" sz="1800" u="none" strike="noStrike">
                          <a:effectLst/>
                        </a:rPr>
                        <a:t>F21  PMTCT-STAT Target </a:t>
                      </a:r>
                      <a:endParaRPr lang="en-US" sz="1800" b="1" i="0" u="none" strike="noStrike">
                        <a:solidFill>
                          <a:srgbClr val="FFFFFF"/>
                        </a:solidFill>
                        <a:effectLst/>
                        <a:latin typeface="Baskerville Old Face" panose="02020602080505020303" pitchFamily="18" charset="0"/>
                      </a:endParaRPr>
                    </a:p>
                  </a:txBody>
                  <a:tcPr marL="9104" marR="9104" marT="9104" marB="0" anchor="ctr"/>
                </a:tc>
                <a:tc>
                  <a:txBody>
                    <a:bodyPr/>
                    <a:lstStyle/>
                    <a:p>
                      <a:pPr algn="l" rtl="0" fontAlgn="ctr"/>
                      <a:r>
                        <a:rPr lang="en-US" sz="1800" u="none" strike="noStrike">
                          <a:effectLst/>
                        </a:rPr>
                        <a:t>FY21 PMTCT-STAT  Results</a:t>
                      </a:r>
                      <a:endParaRPr lang="en-US" sz="1800" b="1" i="0" u="none" strike="noStrike">
                        <a:solidFill>
                          <a:srgbClr val="FFFFFF"/>
                        </a:solidFill>
                        <a:effectLst/>
                        <a:latin typeface="Baskerville Old Face" panose="02020602080505020303" pitchFamily="18" charset="0"/>
                      </a:endParaRPr>
                    </a:p>
                  </a:txBody>
                  <a:tcPr marL="9104" marR="9104" marT="9104" marB="0" anchor="ctr"/>
                </a:tc>
                <a:tc>
                  <a:txBody>
                    <a:bodyPr/>
                    <a:lstStyle/>
                    <a:p>
                      <a:pPr algn="l" rtl="0" fontAlgn="ctr"/>
                      <a:r>
                        <a:rPr lang="en-US" sz="1800" u="none" strike="noStrike">
                          <a:effectLst/>
                        </a:rPr>
                        <a:t>FY21 PMTCT-STAT Target ach. (%)</a:t>
                      </a:r>
                      <a:endParaRPr lang="en-US" sz="1800" b="1" i="0" u="none" strike="noStrike">
                        <a:solidFill>
                          <a:srgbClr val="FFFFFF"/>
                        </a:solidFill>
                        <a:effectLst/>
                        <a:latin typeface="Baskerville Old Face" panose="02020602080505020303" pitchFamily="18" charset="0"/>
                      </a:endParaRPr>
                    </a:p>
                  </a:txBody>
                  <a:tcPr marL="9104" marR="9104" marT="9104" marB="0" anchor="ctr"/>
                </a:tc>
                <a:extLst>
                  <a:ext uri="{0D108BD9-81ED-4DB2-BD59-A6C34878D82A}">
                    <a16:rowId xmlns:a16="http://schemas.microsoft.com/office/drawing/2014/main" xmlns="" val="3381144616"/>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681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672</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99%</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1327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672</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51%</a:t>
                      </a:r>
                    </a:p>
                  </a:txBody>
                  <a:tcPr marL="9525" marR="9525" marT="9525" marB="0" anchor="ctr">
                    <a:solidFill>
                      <a:srgbClr val="FF0000"/>
                    </a:solidFill>
                  </a:tcPr>
                </a:tc>
                <a:extLst>
                  <a:ext uri="{0D108BD9-81ED-4DB2-BD59-A6C34878D82A}">
                    <a16:rowId xmlns:a16="http://schemas.microsoft.com/office/drawing/2014/main" xmlns="" val="10011"/>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401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399</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dirty="0">
                          <a:solidFill>
                            <a:schemeClr val="tx2">
                              <a:lumMod val="25000"/>
                            </a:schemeClr>
                          </a:solidFill>
                          <a:effectLst/>
                          <a:latin typeface="+mn-lt"/>
                          <a:ea typeface="+mn-ea"/>
                          <a:cs typeface="+mn-cs"/>
                        </a:rPr>
                        <a:t>808</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399</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49%</a:t>
                      </a:r>
                    </a:p>
                  </a:txBody>
                  <a:tcPr marL="9525" marR="9525" marT="9525" marB="0" anchor="ctr">
                    <a:solidFill>
                      <a:srgbClr val="FF0000"/>
                    </a:solidFill>
                  </a:tcPr>
                </a:tc>
                <a:extLst>
                  <a:ext uri="{0D108BD9-81ED-4DB2-BD59-A6C34878D82A}">
                    <a16:rowId xmlns:a16="http://schemas.microsoft.com/office/drawing/2014/main" xmlns="" val="10012"/>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363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363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dirty="0">
                          <a:solidFill>
                            <a:schemeClr val="tx2">
                              <a:lumMod val="25000"/>
                            </a:schemeClr>
                          </a:solidFill>
                          <a:effectLst/>
                          <a:latin typeface="+mn-lt"/>
                          <a:ea typeface="+mn-ea"/>
                          <a:cs typeface="+mn-cs"/>
                        </a:rPr>
                        <a:t>403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363</a:t>
                      </a:r>
                    </a:p>
                  </a:txBody>
                  <a:tcPr marL="9525" marR="9525" marT="9525" marB="0" anchor="ctr"/>
                </a:tc>
                <a:tc>
                  <a:txBody>
                    <a:bodyPr/>
                    <a:lstStyle/>
                    <a:p>
                      <a:pPr algn="ctr" fontAlgn="b"/>
                      <a:r>
                        <a:rPr lang="en-US" sz="1400" b="1" i="0" u="none" strike="noStrike">
                          <a:solidFill>
                            <a:schemeClr val="tx2">
                              <a:lumMod val="25000"/>
                            </a:schemeClr>
                          </a:solidFill>
                          <a:effectLst/>
                          <a:latin typeface="Calibri" panose="020F0502020204030204" pitchFamily="34" charset="0"/>
                        </a:rPr>
                        <a:t>90%</a:t>
                      </a:r>
                    </a:p>
                  </a:txBody>
                  <a:tcPr marL="9525" marR="9525" marT="9525" marB="0" anchor="ctr">
                    <a:solidFill>
                      <a:srgbClr val="92D050"/>
                    </a:solidFill>
                  </a:tcPr>
                </a:tc>
                <a:extLst>
                  <a:ext uri="{0D108BD9-81ED-4DB2-BD59-A6C34878D82A}">
                    <a16:rowId xmlns:a16="http://schemas.microsoft.com/office/drawing/2014/main" xmlns="" val="10002"/>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1603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1603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698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1603</a:t>
                      </a:r>
                    </a:p>
                  </a:txBody>
                  <a:tcPr marL="9525" marR="9525" marT="9525" marB="0" anchor="ctr"/>
                </a:tc>
                <a:tc>
                  <a:txBody>
                    <a:bodyPr/>
                    <a:lstStyle/>
                    <a:p>
                      <a:pPr algn="ctr" fontAlgn="b"/>
                      <a:r>
                        <a:rPr lang="en-US" sz="1400" b="1" i="0" u="none" strike="noStrike">
                          <a:solidFill>
                            <a:schemeClr val="tx2">
                              <a:lumMod val="25000"/>
                            </a:schemeClr>
                          </a:solidFill>
                          <a:effectLst/>
                          <a:latin typeface="Calibri" panose="020F0502020204030204" pitchFamily="34" charset="0"/>
                        </a:rPr>
                        <a:t>230%</a:t>
                      </a:r>
                    </a:p>
                  </a:txBody>
                  <a:tcPr marL="9525" marR="9525" marT="9525" marB="0" anchor="ctr">
                    <a:solidFill>
                      <a:srgbClr val="92D050"/>
                    </a:solidFill>
                  </a:tcPr>
                </a:tc>
                <a:extLst>
                  <a:ext uri="{0D108BD9-81ED-4DB2-BD59-A6C34878D82A}">
                    <a16:rowId xmlns:a16="http://schemas.microsoft.com/office/drawing/2014/main" xmlns="" val="10003"/>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1270</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1231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97%</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1794</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1231</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69%</a:t>
                      </a:r>
                    </a:p>
                  </a:txBody>
                  <a:tcPr marL="9525" marR="9525" marT="9525" marB="0" anchor="ctr">
                    <a:solidFill>
                      <a:srgbClr val="FF0000"/>
                    </a:solidFill>
                  </a:tcPr>
                </a:tc>
                <a:extLst>
                  <a:ext uri="{0D108BD9-81ED-4DB2-BD59-A6C34878D82A}">
                    <a16:rowId xmlns:a16="http://schemas.microsoft.com/office/drawing/2014/main" xmlns="" val="10013"/>
                  </a:ext>
                </a:extLst>
              </a:tr>
              <a:tr h="373451">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611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611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996</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611</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61%</a:t>
                      </a:r>
                    </a:p>
                  </a:txBody>
                  <a:tcPr marL="9525" marR="9525" marT="9525" marB="0" anchor="ctr">
                    <a:solidFill>
                      <a:srgbClr val="FFFF00"/>
                    </a:solidFill>
                  </a:tcPr>
                </a:tc>
                <a:extLst>
                  <a:ext uri="{0D108BD9-81ED-4DB2-BD59-A6C34878D82A}">
                    <a16:rowId xmlns:a16="http://schemas.microsoft.com/office/drawing/2014/main" xmlns="" val="10014"/>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210</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210</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727</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210</a:t>
                      </a:r>
                    </a:p>
                  </a:txBody>
                  <a:tcPr marL="9525" marR="9525" marT="9525" marB="0" anchor="ctr"/>
                </a:tc>
                <a:tc>
                  <a:txBody>
                    <a:bodyPr/>
                    <a:lstStyle/>
                    <a:p>
                      <a:pPr algn="ctr" fontAlgn="b"/>
                      <a:r>
                        <a:rPr lang="en-US" sz="1400" b="1" i="0" u="none" strike="noStrike">
                          <a:solidFill>
                            <a:schemeClr val="tx2">
                              <a:lumMod val="25000"/>
                            </a:schemeClr>
                          </a:solidFill>
                          <a:effectLst/>
                          <a:latin typeface="Calibri" panose="020F0502020204030204" pitchFamily="34" charset="0"/>
                        </a:rPr>
                        <a:t>29%</a:t>
                      </a:r>
                    </a:p>
                  </a:txBody>
                  <a:tcPr marL="9525" marR="9525" marT="9525" marB="0" anchor="ctr">
                    <a:solidFill>
                      <a:srgbClr val="FF0000"/>
                    </a:solidFill>
                  </a:tcPr>
                </a:tc>
                <a:extLst>
                  <a:ext uri="{0D108BD9-81ED-4DB2-BD59-A6C34878D82A}">
                    <a16:rowId xmlns:a16="http://schemas.microsoft.com/office/drawing/2014/main" xmlns="" val="10015"/>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445</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445</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1369</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445</a:t>
                      </a:r>
                    </a:p>
                  </a:txBody>
                  <a:tcPr marL="9525" marR="9525" marT="9525" marB="0" anchor="ctr"/>
                </a:tc>
                <a:tc>
                  <a:txBody>
                    <a:bodyPr/>
                    <a:lstStyle/>
                    <a:p>
                      <a:pPr algn="ctr" fontAlgn="b"/>
                      <a:r>
                        <a:rPr lang="en-US" sz="1400" b="1" i="0" u="none" strike="noStrike">
                          <a:solidFill>
                            <a:schemeClr val="tx2">
                              <a:lumMod val="25000"/>
                            </a:schemeClr>
                          </a:solidFill>
                          <a:effectLst/>
                          <a:latin typeface="Calibri" panose="020F0502020204030204" pitchFamily="34" charset="0"/>
                        </a:rPr>
                        <a:t>33%</a:t>
                      </a:r>
                    </a:p>
                  </a:txBody>
                  <a:tcPr marL="9525" marR="9525" marT="9525" marB="0" anchor="ctr">
                    <a:solidFill>
                      <a:srgbClr val="FF0000"/>
                    </a:solidFill>
                  </a:tcPr>
                </a:tc>
                <a:extLst>
                  <a:ext uri="{0D108BD9-81ED-4DB2-BD59-A6C34878D82A}">
                    <a16:rowId xmlns:a16="http://schemas.microsoft.com/office/drawing/2014/main" xmlns="" val="10016"/>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1880</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1825</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97%</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5191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1825</a:t>
                      </a:r>
                    </a:p>
                  </a:txBody>
                  <a:tcPr marL="9525" marR="9525" marT="9525" marB="0" anchor="ctr"/>
                </a:tc>
                <a:tc>
                  <a:txBody>
                    <a:bodyPr/>
                    <a:lstStyle/>
                    <a:p>
                      <a:pPr algn="ctr" fontAlgn="b"/>
                      <a:r>
                        <a:rPr lang="en-US" sz="1400" b="1" i="0" u="none" strike="noStrike">
                          <a:solidFill>
                            <a:schemeClr val="tx2">
                              <a:lumMod val="25000"/>
                            </a:schemeClr>
                          </a:solidFill>
                          <a:effectLst/>
                          <a:latin typeface="Calibri" panose="020F0502020204030204" pitchFamily="34" charset="0"/>
                        </a:rPr>
                        <a:t>35%</a:t>
                      </a:r>
                    </a:p>
                  </a:txBody>
                  <a:tcPr marL="9525" marR="9525" marT="9525" marB="0" anchor="ctr">
                    <a:solidFill>
                      <a:srgbClr val="FF0000"/>
                    </a:solidFill>
                  </a:tcPr>
                </a:tc>
                <a:extLst>
                  <a:ext uri="{0D108BD9-81ED-4DB2-BD59-A6C34878D82A}">
                    <a16:rowId xmlns:a16="http://schemas.microsoft.com/office/drawing/2014/main" xmlns="" val="1044677145"/>
                  </a:ext>
                </a:extLst>
              </a:tr>
              <a:tr h="389476">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1151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1151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3202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1151</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36%</a:t>
                      </a:r>
                    </a:p>
                  </a:txBody>
                  <a:tcPr marL="9525" marR="9525" marT="9525" marB="0" anchor="ctr">
                    <a:solidFill>
                      <a:srgbClr val="FF0000"/>
                    </a:solidFill>
                  </a:tcPr>
                </a:tc>
                <a:extLst>
                  <a:ext uri="{0D108BD9-81ED-4DB2-BD59-A6C34878D82A}">
                    <a16:rowId xmlns:a16="http://schemas.microsoft.com/office/drawing/2014/main" xmlns="" val="2504351962"/>
                  </a:ext>
                </a:extLst>
              </a:tr>
              <a:tr h="359653">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2115</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2115</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u="none" strike="noStrike" kern="1200">
                          <a:solidFill>
                            <a:schemeClr val="tx2">
                              <a:lumMod val="25000"/>
                            </a:schemeClr>
                          </a:solidFill>
                          <a:effectLst/>
                          <a:latin typeface="+mn-lt"/>
                          <a:ea typeface="+mn-ea"/>
                          <a:cs typeface="+mn-cs"/>
                        </a:rPr>
                        <a:t>6922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2115</a:t>
                      </a:r>
                    </a:p>
                  </a:txBody>
                  <a:tcPr marL="9525" marR="9525" marT="9525" marB="0" anchor="ctr"/>
                </a:tc>
                <a:tc>
                  <a:txBody>
                    <a:bodyPr/>
                    <a:lstStyle/>
                    <a:p>
                      <a:pPr algn="ctr" fontAlgn="b"/>
                      <a:r>
                        <a:rPr lang="en-US" sz="1400" b="1" i="0" u="none" strike="noStrike" dirty="0">
                          <a:solidFill>
                            <a:schemeClr val="tx2">
                              <a:lumMod val="25000"/>
                            </a:schemeClr>
                          </a:solidFill>
                          <a:effectLst/>
                          <a:latin typeface="Calibri" panose="020F0502020204030204" pitchFamily="34" charset="0"/>
                        </a:rPr>
                        <a:t>31%</a:t>
                      </a:r>
                    </a:p>
                  </a:txBody>
                  <a:tcPr marL="9525" marR="9525" marT="9525" marB="0" anchor="ctr">
                    <a:solidFill>
                      <a:srgbClr val="FF0000"/>
                    </a:solidFill>
                  </a:tcPr>
                </a:tc>
                <a:extLst>
                  <a:ext uri="{0D108BD9-81ED-4DB2-BD59-A6C34878D82A}">
                    <a16:rowId xmlns:a16="http://schemas.microsoft.com/office/drawing/2014/main" xmlns="" val="10009"/>
                  </a:ext>
                </a:extLst>
              </a:tr>
              <a:tr h="394353">
                <a:tc>
                  <a:txBody>
                    <a:bodyPr/>
                    <a:lstStyle/>
                    <a:p>
                      <a:pPr algn="l" fontAlgn="b"/>
                      <a:r>
                        <a:rPr lang="en-US" sz="1400" b="1" u="none" strike="noStrike" dirty="0">
                          <a:solidFill>
                            <a:srgbClr val="000000"/>
                          </a:solidFill>
                          <a:effectLst/>
                        </a:rPr>
                        <a:t>Total</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x-none" sz="1600" b="1" i="0" u="none" strike="noStrike" dirty="0">
                          <a:solidFill>
                            <a:srgbClr val="000000"/>
                          </a:solidFill>
                          <a:effectLst/>
                          <a:latin typeface="Calibri" panose="020F0502020204030204" pitchFamily="34" charset="0"/>
                        </a:rPr>
                        <a:t>10730</a:t>
                      </a:r>
                    </a:p>
                  </a:txBody>
                  <a:tcPr marL="6351" marR="6351" marT="6350" marB="0" anchor="b"/>
                </a:tc>
                <a:tc>
                  <a:txBody>
                    <a:bodyPr/>
                    <a:lstStyle/>
                    <a:p>
                      <a:pPr algn="ctr" fontAlgn="b"/>
                      <a:r>
                        <a:rPr lang="x-none" sz="1600" b="1" i="0" u="none" strike="noStrike">
                          <a:solidFill>
                            <a:srgbClr val="000000"/>
                          </a:solidFill>
                          <a:effectLst/>
                          <a:latin typeface="Calibri" panose="020F0502020204030204" pitchFamily="34" charset="0"/>
                        </a:rPr>
                        <a:t>10625</a:t>
                      </a:r>
                    </a:p>
                  </a:txBody>
                  <a:tcPr marL="6351" marR="6351" marT="6350" marB="0" anchor="b"/>
                </a:tc>
                <a:tc>
                  <a:txBody>
                    <a:bodyPr/>
                    <a:lstStyle/>
                    <a:p>
                      <a:pPr algn="ctr" fontAlgn="b"/>
                      <a:r>
                        <a:rPr lang="x-none" sz="1600" b="1" i="0" u="none" strike="noStrike">
                          <a:solidFill>
                            <a:srgbClr val="000000"/>
                          </a:solidFill>
                          <a:effectLst/>
                          <a:latin typeface="Calibri" panose="020F0502020204030204" pitchFamily="34" charset="0"/>
                        </a:rPr>
                        <a:t>99%</a:t>
                      </a:r>
                    </a:p>
                  </a:txBody>
                  <a:tcPr marL="6351" marR="6351" marT="6350" marB="0" anchor="b">
                    <a:solidFill>
                      <a:srgbClr val="92D050"/>
                    </a:solidFill>
                  </a:tcPr>
                </a:tc>
                <a:tc>
                  <a:txBody>
                    <a:bodyPr/>
                    <a:lstStyle/>
                    <a:p>
                      <a:pPr algn="ctr" fontAlgn="b"/>
                      <a:r>
                        <a:rPr lang="x-none" sz="1600" b="1" i="0" u="none" strike="noStrike">
                          <a:solidFill>
                            <a:srgbClr val="000000"/>
                          </a:solidFill>
                          <a:effectLst/>
                          <a:latin typeface="Calibri" panose="020F0502020204030204" pitchFamily="34" charset="0"/>
                        </a:rPr>
                        <a:t>23437</a:t>
                      </a:r>
                    </a:p>
                  </a:txBody>
                  <a:tcPr marL="6351" marR="6351" marT="6350" marB="0" anchor="b"/>
                </a:tc>
                <a:tc>
                  <a:txBody>
                    <a:bodyPr/>
                    <a:lstStyle/>
                    <a:p>
                      <a:pPr algn="ctr" fontAlgn="b"/>
                      <a:r>
                        <a:rPr lang="x-none" sz="1600" b="1" i="0" u="none" strike="noStrike">
                          <a:solidFill>
                            <a:srgbClr val="000000"/>
                          </a:solidFill>
                          <a:effectLst/>
                          <a:latin typeface="Calibri" panose="020F0502020204030204" pitchFamily="34" charset="0"/>
                        </a:rPr>
                        <a:t>10625</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45%</a:t>
                      </a:r>
                    </a:p>
                  </a:txBody>
                  <a:tcPr marL="6351" marR="6351" marT="6350" marB="0" anchor="b">
                    <a:solidFill>
                      <a:srgbClr val="92D050"/>
                    </a:solidFill>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608198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A1CB74C-6C0C-4728-A587-38F7FA9AF9FA}"/>
              </a:ext>
            </a:extLst>
          </p:cNvPr>
          <p:cNvSpPr>
            <a:spLocks noGrp="1"/>
          </p:cNvSpPr>
          <p:nvPr>
            <p:ph type="title"/>
          </p:nvPr>
        </p:nvSpPr>
        <p:spPr>
          <a:xfrm>
            <a:off x="1127420" y="436396"/>
            <a:ext cx="9954973" cy="570920"/>
          </a:xfrm>
        </p:spPr>
        <p:txBody>
          <a:bodyPr>
            <a:normAutofit fontScale="90000"/>
          </a:bodyPr>
          <a:lstStyle/>
          <a:p>
            <a:pPr algn="ctr"/>
            <a:r>
              <a:rPr lang="en-US" sz="3600">
                <a:latin typeface="Arial Black" panose="020B0A04020102020204" pitchFamily="34" charset="0"/>
              </a:rPr>
              <a:t>Presentation Outline</a:t>
            </a:r>
          </a:p>
        </p:txBody>
      </p:sp>
      <p:sp>
        <p:nvSpPr>
          <p:cNvPr id="6" name="Text Placeholder 5">
            <a:extLst>
              <a:ext uri="{FF2B5EF4-FFF2-40B4-BE49-F238E27FC236}">
                <a16:creationId xmlns:a16="http://schemas.microsoft.com/office/drawing/2014/main" xmlns="" id="{7B15B06D-9D07-4225-825D-AE5E72BDC9EE}"/>
              </a:ext>
            </a:extLst>
          </p:cNvPr>
          <p:cNvSpPr>
            <a:spLocks noGrp="1"/>
          </p:cNvSpPr>
          <p:nvPr>
            <p:ph type="body" sz="half" idx="13"/>
          </p:nvPr>
        </p:nvSpPr>
        <p:spPr>
          <a:xfrm>
            <a:off x="1340042" y="1327249"/>
            <a:ext cx="9919772" cy="4487427"/>
          </a:xfrm>
        </p:spPr>
        <p:txBody>
          <a:bodyPr>
            <a:normAutofit/>
          </a:bodyPr>
          <a:lstStyle/>
          <a:p>
            <a:pPr marL="457200" indent="-457200">
              <a:buFont typeface="Arial" panose="020B0604020202020204" pitchFamily="34" charset="0"/>
              <a:buChar char="•"/>
            </a:pPr>
            <a:r>
              <a:rPr lang="en-US" sz="3200">
                <a:latin typeface="Arial" panose="020B0604020202020204" pitchFamily="34" charset="0"/>
                <a:cs typeface="Arial" panose="020B0604020202020204" pitchFamily="34" charset="0"/>
              </a:rPr>
              <a:t>Overview of project scope</a:t>
            </a:r>
          </a:p>
          <a:p>
            <a:pPr marL="457200" indent="-457200">
              <a:buFont typeface="Arial" panose="020B0604020202020204" pitchFamily="34" charset="0"/>
              <a:buChar char="•"/>
            </a:pPr>
            <a:r>
              <a:rPr lang="en-US" sz="3200">
                <a:latin typeface="Arial" panose="020B0604020202020204" pitchFamily="34" charset="0"/>
                <a:cs typeface="Arial" panose="020B0604020202020204" pitchFamily="34" charset="0"/>
              </a:rPr>
              <a:t>FY21 Q4 Key Indicator Performance </a:t>
            </a:r>
          </a:p>
          <a:p>
            <a:pPr marL="457200" indent="-457200">
              <a:buFont typeface="Arial" panose="020B0604020202020204" pitchFamily="34" charset="0"/>
              <a:buChar char="•"/>
            </a:pPr>
            <a:r>
              <a:rPr lang="en-US" sz="3200">
                <a:latin typeface="Arial" panose="020B0604020202020204" pitchFamily="34" charset="0"/>
                <a:cs typeface="Arial" panose="020B0604020202020204" pitchFamily="34" charset="0"/>
              </a:rPr>
              <a:t>1</a:t>
            </a:r>
            <a:r>
              <a:rPr lang="en-US" sz="3200" baseline="30000">
                <a:latin typeface="Arial" panose="020B0604020202020204" pitchFamily="34" charset="0"/>
                <a:cs typeface="Arial" panose="020B0604020202020204" pitchFamily="34" charset="0"/>
              </a:rPr>
              <a:t>st</a:t>
            </a:r>
            <a:r>
              <a:rPr lang="en-US" sz="3200">
                <a:latin typeface="Arial" panose="020B0604020202020204" pitchFamily="34" charset="0"/>
                <a:cs typeface="Arial" panose="020B0604020202020204" pitchFamily="34" charset="0"/>
              </a:rPr>
              <a:t>  95: Prevention: HTS, PMTCT, EID, TB/HIV</a:t>
            </a:r>
          </a:p>
          <a:p>
            <a:pPr marL="457200" indent="-457200">
              <a:buFont typeface="Arial" panose="020B0604020202020204" pitchFamily="34" charset="0"/>
              <a:buChar char="•"/>
            </a:pPr>
            <a:r>
              <a:rPr lang="en-US" sz="3200">
                <a:latin typeface="Arial" panose="020B0604020202020204" pitchFamily="34" charset="0"/>
                <a:cs typeface="Arial" panose="020B0604020202020204" pitchFamily="34" charset="0"/>
              </a:rPr>
              <a:t>2</a:t>
            </a:r>
            <a:r>
              <a:rPr lang="en-US" sz="3200" baseline="30000">
                <a:latin typeface="Arial" panose="020B0604020202020204" pitchFamily="34" charset="0"/>
                <a:cs typeface="Arial" panose="020B0604020202020204" pitchFamily="34" charset="0"/>
              </a:rPr>
              <a:t>nd</a:t>
            </a:r>
            <a:r>
              <a:rPr lang="en-US" sz="3200">
                <a:latin typeface="Arial" panose="020B0604020202020204" pitchFamily="34" charset="0"/>
                <a:cs typeface="Arial" panose="020B0604020202020204" pitchFamily="34" charset="0"/>
              </a:rPr>
              <a:t>  95: Treatment </a:t>
            </a:r>
          </a:p>
          <a:p>
            <a:pPr marL="457200" indent="-457200">
              <a:buFont typeface="Arial" panose="020B0604020202020204" pitchFamily="34" charset="0"/>
              <a:buChar char="•"/>
            </a:pPr>
            <a:r>
              <a:rPr lang="en-US" sz="3200">
                <a:latin typeface="Arial" panose="020B0604020202020204" pitchFamily="34" charset="0"/>
                <a:cs typeface="Arial" panose="020B0604020202020204" pitchFamily="34" charset="0"/>
              </a:rPr>
              <a:t>3</a:t>
            </a:r>
            <a:r>
              <a:rPr lang="en-US" sz="3200" baseline="30000">
                <a:latin typeface="Arial" panose="020B0604020202020204" pitchFamily="34" charset="0"/>
                <a:cs typeface="Arial" panose="020B0604020202020204" pitchFamily="34" charset="0"/>
              </a:rPr>
              <a:t>rd </a:t>
            </a:r>
            <a:r>
              <a:rPr lang="en-US" sz="3200">
                <a:latin typeface="Arial" panose="020B0604020202020204" pitchFamily="34" charset="0"/>
                <a:cs typeface="Arial" panose="020B0604020202020204" pitchFamily="34" charset="0"/>
              </a:rPr>
              <a:t>95: Viral Load Suppression</a:t>
            </a:r>
          </a:p>
        </p:txBody>
      </p:sp>
    </p:spTree>
    <p:extLst>
      <p:ext uri="{BB962C8B-B14F-4D97-AF65-F5344CB8AC3E}">
        <p14:creationId xmlns:p14="http://schemas.microsoft.com/office/powerpoint/2010/main" val="410282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075" y="158589"/>
            <a:ext cx="11100525" cy="352484"/>
          </a:xfrm>
        </p:spPr>
        <p:txBody>
          <a:bodyPr>
            <a:noAutofit/>
          </a:bodyPr>
          <a:lstStyle/>
          <a:p>
            <a:r>
              <a:rPr lang="en-US" sz="2400">
                <a:solidFill>
                  <a:srgbClr val="000000"/>
                </a:solidFill>
                <a:latin typeface="Arial Black" panose="020B0A04020102020204" pitchFamily="34" charset="0"/>
              </a:rPr>
              <a:t>FY21 Cumulative PMTCT-ART Performance by County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51022815"/>
              </p:ext>
            </p:extLst>
          </p:nvPr>
        </p:nvGraphicFramePr>
        <p:xfrm>
          <a:off x="966784" y="562727"/>
          <a:ext cx="9009426" cy="5375738"/>
        </p:xfrm>
        <a:graphic>
          <a:graphicData uri="http://schemas.openxmlformats.org/drawingml/2006/table">
            <a:tbl>
              <a:tblPr firstRow="1" bandRow="1">
                <a:tableStyleId>{7DF18680-E054-41AD-8BC1-D1AEF772440D}</a:tableStyleId>
              </a:tblPr>
              <a:tblGrid>
                <a:gridCol w="1335924">
                  <a:extLst>
                    <a:ext uri="{9D8B030D-6E8A-4147-A177-3AD203B41FA5}">
                      <a16:colId xmlns:a16="http://schemas.microsoft.com/office/drawing/2014/main" xmlns="" val="2953112785"/>
                    </a:ext>
                  </a:extLst>
                </a:gridCol>
                <a:gridCol w="1835980">
                  <a:extLst>
                    <a:ext uri="{9D8B030D-6E8A-4147-A177-3AD203B41FA5}">
                      <a16:colId xmlns:a16="http://schemas.microsoft.com/office/drawing/2014/main" xmlns="" val="3269918463"/>
                    </a:ext>
                  </a:extLst>
                </a:gridCol>
                <a:gridCol w="1092807">
                  <a:extLst>
                    <a:ext uri="{9D8B030D-6E8A-4147-A177-3AD203B41FA5}">
                      <a16:colId xmlns:a16="http://schemas.microsoft.com/office/drawing/2014/main" xmlns="" val="3165356410"/>
                    </a:ext>
                  </a:extLst>
                </a:gridCol>
                <a:gridCol w="1549295">
                  <a:extLst>
                    <a:ext uri="{9D8B030D-6E8A-4147-A177-3AD203B41FA5}">
                      <a16:colId xmlns:a16="http://schemas.microsoft.com/office/drawing/2014/main" xmlns="" val="281434699"/>
                    </a:ext>
                  </a:extLst>
                </a:gridCol>
                <a:gridCol w="1438631">
                  <a:extLst>
                    <a:ext uri="{9D8B030D-6E8A-4147-A177-3AD203B41FA5}">
                      <a16:colId xmlns:a16="http://schemas.microsoft.com/office/drawing/2014/main" xmlns="" val="469942397"/>
                    </a:ext>
                  </a:extLst>
                </a:gridCol>
                <a:gridCol w="1756789">
                  <a:extLst>
                    <a:ext uri="{9D8B030D-6E8A-4147-A177-3AD203B41FA5}">
                      <a16:colId xmlns:a16="http://schemas.microsoft.com/office/drawing/2014/main" xmlns="" val="3085475442"/>
                    </a:ext>
                  </a:extLst>
                </a:gridCol>
              </a:tblGrid>
              <a:tr h="1983313">
                <a:tc>
                  <a:txBody>
                    <a:bodyPr/>
                    <a:lstStyle/>
                    <a:p>
                      <a:pPr algn="l" rtl="0" fontAlgn="t"/>
                      <a:r>
                        <a:rPr lang="en-GB" sz="1600" u="none" strike="noStrike" kern="1200" dirty="0">
                          <a:effectLst/>
                        </a:rPr>
                        <a:t>County</a:t>
                      </a:r>
                      <a:endParaRPr lang="en-US" sz="1600" b="1" u="none" strike="noStrike" kern="1200" dirty="0">
                        <a:solidFill>
                          <a:schemeClr val="lt1"/>
                        </a:solidFill>
                        <a:effectLst/>
                        <a:latin typeface="+mn-lt"/>
                        <a:ea typeface="+mn-ea"/>
                        <a:cs typeface="+mn-cs"/>
                      </a:endParaRPr>
                    </a:p>
                  </a:txBody>
                  <a:tcPr marL="9525" marR="9525" marT="9525" marB="0" anchor="ctr"/>
                </a:tc>
                <a:tc>
                  <a:txBody>
                    <a:bodyPr/>
                    <a:lstStyle/>
                    <a:p>
                      <a:pPr algn="l" rtl="0" fontAlgn="ctr"/>
                      <a:r>
                        <a:rPr lang="en-US" sz="1600" u="none" strike="noStrike" kern="1200">
                          <a:effectLst/>
                        </a:rPr>
                        <a:t>FY 21  PMTCT_STAT positives (new and Known) (A)</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 (B)</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a:effectLst/>
                        </a:rPr>
                        <a:t>FY21 PMTCT-ART Coverage C= (B/A)</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 </a:t>
                      </a:r>
                    </a:p>
                    <a:p>
                      <a:pPr algn="l" rtl="0" fontAlgn="ctr"/>
                      <a:r>
                        <a:rPr lang="en-US" sz="1600" u="none" strike="noStrike" kern="1200">
                          <a:effectLst/>
                        </a:rPr>
                        <a:t>Target (D)</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a:t>
                      </a:r>
                    </a:p>
                    <a:p>
                      <a:pPr algn="l" rtl="0" fontAlgn="ctr"/>
                      <a:r>
                        <a:rPr lang="en-US" sz="1600" u="none" strike="noStrike" kern="1200">
                          <a:effectLst/>
                        </a:rPr>
                        <a:t> ach. (%) E=(B/D)</a:t>
                      </a:r>
                      <a:endParaRPr lang="en-US" sz="1600" b="1" u="none" strike="noStrike" kern="1200">
                        <a:solidFill>
                          <a:schemeClr val="lt1"/>
                        </a:solidFill>
                        <a:effectLst/>
                        <a:latin typeface="+mn-lt"/>
                        <a:ea typeface="+mn-ea"/>
                        <a:cs typeface="+mn-cs"/>
                      </a:endParaRPr>
                    </a:p>
                  </a:txBody>
                  <a:tcPr marL="9104" marR="9104" marT="9104" marB="0" anchor="ctr"/>
                </a:tc>
                <a:extLst>
                  <a:ext uri="{0D108BD9-81ED-4DB2-BD59-A6C34878D82A}">
                    <a16:rowId xmlns:a16="http://schemas.microsoft.com/office/drawing/2014/main" xmlns="" val="3381144616"/>
                  </a:ext>
                </a:extLst>
              </a:tr>
              <a:tr h="678485">
                <a:tc>
                  <a:txBody>
                    <a:bodyPr/>
                    <a:lstStyle/>
                    <a:p>
                      <a:pPr algn="l" fontAlgn="ctr"/>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131</a:t>
                      </a:r>
                    </a:p>
                  </a:txBody>
                  <a:tcPr marL="9525" marR="9525" marT="9525" marB="0" anchor="ctr"/>
                </a:tc>
                <a:tc>
                  <a:txBody>
                    <a:bodyPr/>
                    <a:lstStyle/>
                    <a:p>
                      <a:pPr algn="ctr" fontAlgn="b"/>
                      <a:r>
                        <a:rPr lang="en-US" sz="1600" b="0" i="0" u="none" strike="noStrike">
                          <a:solidFill>
                            <a:schemeClr val="tx2">
                              <a:lumMod val="25000"/>
                            </a:schemeClr>
                          </a:solidFill>
                          <a:effectLst/>
                          <a:latin typeface="Calibri" panose="020F0502020204030204" pitchFamily="34" charset="0"/>
                        </a:rPr>
                        <a:t>132</a:t>
                      </a:r>
                    </a:p>
                  </a:txBody>
                  <a:tcPr marL="9525" marR="9525" marT="9525" marB="0" anchor="ctr"/>
                </a:tc>
                <a:tc>
                  <a:txBody>
                    <a:bodyPr/>
                    <a:lstStyle/>
                    <a:p>
                      <a:pPr algn="ctr" fontAlgn="b"/>
                      <a:r>
                        <a:rPr lang="en-US" sz="1600" b="0" i="0" u="none" strike="noStrike">
                          <a:solidFill>
                            <a:schemeClr val="tx2">
                              <a:lumMod val="25000"/>
                            </a:schemeClr>
                          </a:solidFill>
                          <a:effectLst/>
                          <a:latin typeface="Calibri" panose="020F0502020204030204" pitchFamily="34" charset="0"/>
                        </a:rPr>
                        <a:t>101%</a:t>
                      </a:r>
                    </a:p>
                  </a:txBody>
                  <a:tcPr marL="9525" marR="9525" marT="9525" marB="0" anchor="ctr">
                    <a:solidFill>
                      <a:srgbClr val="92D050"/>
                    </a:solidFill>
                  </a:tcPr>
                </a:tc>
                <a:tc>
                  <a:txBody>
                    <a:bodyPr/>
                    <a:lstStyle/>
                    <a:p>
                      <a:pPr algn="ctr" fontAlgn="b"/>
                      <a:r>
                        <a:rPr lang="en-US" sz="1600" u="none" strike="noStrike" kern="1200">
                          <a:solidFill>
                            <a:schemeClr val="tx2">
                              <a:lumMod val="25000"/>
                            </a:schemeClr>
                          </a:solidFill>
                          <a:effectLst/>
                          <a:latin typeface="+mn-lt"/>
                          <a:ea typeface="+mn-ea"/>
                          <a:cs typeface="+mn-cs"/>
                        </a:rPr>
                        <a:t>219</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60%</a:t>
                      </a:r>
                    </a:p>
                  </a:txBody>
                  <a:tcPr marL="9525" marR="9525" marT="9525" marB="0" anchor="ctr">
                    <a:solidFill>
                      <a:srgbClr val="FF0000"/>
                    </a:solidFill>
                  </a:tcPr>
                </a:tc>
                <a:extLst>
                  <a:ext uri="{0D108BD9-81ED-4DB2-BD59-A6C34878D82A}">
                    <a16:rowId xmlns:a16="http://schemas.microsoft.com/office/drawing/2014/main" xmlns="" val="10014"/>
                  </a:ext>
                </a:extLst>
              </a:tr>
              <a:tr h="678485">
                <a:tc>
                  <a:txBody>
                    <a:bodyPr/>
                    <a:lstStyle/>
                    <a:p>
                      <a:pPr algn="l"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50</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51</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102%</a:t>
                      </a:r>
                    </a:p>
                  </a:txBody>
                  <a:tcPr marL="9525" marR="9525" marT="9525" marB="0" anchor="ctr">
                    <a:solidFill>
                      <a:srgbClr val="92D050"/>
                    </a:solidFill>
                  </a:tcPr>
                </a:tc>
                <a:tc>
                  <a:txBody>
                    <a:bodyPr/>
                    <a:lstStyle/>
                    <a:p>
                      <a:pPr algn="ctr" fontAlgn="b"/>
                      <a:r>
                        <a:rPr lang="en-US" sz="1600" u="none" strike="noStrike" kern="1200">
                          <a:solidFill>
                            <a:schemeClr val="tx2">
                              <a:lumMod val="25000"/>
                            </a:schemeClr>
                          </a:solidFill>
                          <a:effectLst/>
                          <a:latin typeface="+mn-lt"/>
                          <a:ea typeface="+mn-ea"/>
                          <a:cs typeface="+mn-cs"/>
                        </a:rPr>
                        <a:t>33</a:t>
                      </a:r>
                    </a:p>
                  </a:txBody>
                  <a:tcPr marL="9525" marR="9525" marT="9525" marB="0" anchor="ctr"/>
                </a:tc>
                <a:tc>
                  <a:txBody>
                    <a:bodyPr/>
                    <a:lstStyle/>
                    <a:p>
                      <a:pPr algn="ctr" fontAlgn="b"/>
                      <a:r>
                        <a:rPr lang="en-US" sz="1600" b="0" i="0" u="none" strike="noStrike">
                          <a:solidFill>
                            <a:schemeClr val="tx2">
                              <a:lumMod val="25000"/>
                            </a:schemeClr>
                          </a:solidFill>
                          <a:effectLst/>
                          <a:latin typeface="Calibri" panose="020F0502020204030204" pitchFamily="34" charset="0"/>
                        </a:rPr>
                        <a:t>155%</a:t>
                      </a:r>
                    </a:p>
                  </a:txBody>
                  <a:tcPr marL="9525" marR="9525" marT="9525" marB="0" anchor="ctr">
                    <a:solidFill>
                      <a:srgbClr val="92D050"/>
                    </a:solidFill>
                  </a:tcPr>
                </a:tc>
                <a:extLst>
                  <a:ext uri="{0D108BD9-81ED-4DB2-BD59-A6C34878D82A}">
                    <a16:rowId xmlns:a16="http://schemas.microsoft.com/office/drawing/2014/main" xmlns="" val="10015"/>
                  </a:ext>
                </a:extLst>
              </a:tr>
              <a:tr h="678485">
                <a:tc>
                  <a:txBody>
                    <a:bodyPr/>
                    <a:lstStyle/>
                    <a:p>
                      <a:pPr algn="l" fontAlgn="ctr"/>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149</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149</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600" u="none" strike="noStrike" kern="1200" dirty="0">
                          <a:solidFill>
                            <a:schemeClr val="tx2">
                              <a:lumMod val="25000"/>
                            </a:schemeClr>
                          </a:solidFill>
                          <a:effectLst/>
                          <a:latin typeface="+mn-lt"/>
                          <a:ea typeface="+mn-ea"/>
                          <a:cs typeface="+mn-cs"/>
                        </a:rPr>
                        <a:t>223</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67%</a:t>
                      </a:r>
                    </a:p>
                  </a:txBody>
                  <a:tcPr marL="9525" marR="9525" marT="9525" marB="0" anchor="ctr">
                    <a:solidFill>
                      <a:srgbClr val="FFFF00"/>
                    </a:solidFill>
                  </a:tcPr>
                </a:tc>
                <a:extLst>
                  <a:ext uri="{0D108BD9-81ED-4DB2-BD59-A6C34878D82A}">
                    <a16:rowId xmlns:a16="http://schemas.microsoft.com/office/drawing/2014/main" xmlns="" val="10019"/>
                  </a:ext>
                </a:extLst>
              </a:tr>
              <a:tr h="678485">
                <a:tc>
                  <a:txBody>
                    <a:bodyPr/>
                    <a:lstStyle/>
                    <a:p>
                      <a:pPr algn="l" fontAlgn="ctr"/>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487</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484</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99%</a:t>
                      </a:r>
                    </a:p>
                  </a:txBody>
                  <a:tcPr marL="9525" marR="9525" marT="9525" marB="0" anchor="ctr">
                    <a:solidFill>
                      <a:srgbClr val="92D050"/>
                    </a:solidFill>
                  </a:tcPr>
                </a:tc>
                <a:tc>
                  <a:txBody>
                    <a:bodyPr/>
                    <a:lstStyle/>
                    <a:p>
                      <a:pPr algn="ctr" fontAlgn="b"/>
                      <a:r>
                        <a:rPr lang="en-US" sz="1600" u="none" strike="noStrike" kern="1200" dirty="0">
                          <a:solidFill>
                            <a:schemeClr val="tx2">
                              <a:lumMod val="25000"/>
                            </a:schemeClr>
                          </a:solidFill>
                          <a:effectLst/>
                          <a:latin typeface="+mn-lt"/>
                          <a:ea typeface="+mn-ea"/>
                          <a:cs typeface="+mn-cs"/>
                        </a:rPr>
                        <a:t>308</a:t>
                      </a:r>
                    </a:p>
                  </a:txBody>
                  <a:tcPr marL="9525" marR="9525" marT="9525" marB="0" anchor="ctr"/>
                </a:tc>
                <a:tc>
                  <a:txBody>
                    <a:bodyPr/>
                    <a:lstStyle/>
                    <a:p>
                      <a:pPr algn="ctr" fontAlgn="b"/>
                      <a:r>
                        <a:rPr lang="en-US" sz="1600" b="0" i="0" u="none" strike="noStrike" dirty="0">
                          <a:solidFill>
                            <a:schemeClr val="tx2">
                              <a:lumMod val="25000"/>
                            </a:schemeClr>
                          </a:solidFill>
                          <a:effectLst/>
                          <a:latin typeface="Calibri" panose="020F0502020204030204" pitchFamily="34" charset="0"/>
                        </a:rPr>
                        <a:t>157%</a:t>
                      </a:r>
                    </a:p>
                  </a:txBody>
                  <a:tcPr marL="9525" marR="9525" marT="9525" marB="0" anchor="ctr">
                    <a:solidFill>
                      <a:srgbClr val="92D050"/>
                    </a:solidFill>
                  </a:tcPr>
                </a:tc>
                <a:extLst>
                  <a:ext uri="{0D108BD9-81ED-4DB2-BD59-A6C34878D82A}">
                    <a16:rowId xmlns:a16="http://schemas.microsoft.com/office/drawing/2014/main" xmlns="" val="10020"/>
                  </a:ext>
                </a:extLst>
              </a:tr>
              <a:tr h="678485">
                <a:tc>
                  <a:txBody>
                    <a:bodyPr/>
                    <a:lstStyle/>
                    <a:p>
                      <a:pPr algn="l" fontAlgn="b"/>
                      <a:r>
                        <a:rPr lang="en-GB" sz="1600" b="1" u="none" strike="noStrike" dirty="0">
                          <a:solidFill>
                            <a:srgbClr val="000000"/>
                          </a:solidFill>
                          <a:effectLst/>
                        </a:rPr>
                        <a:t>Total</a:t>
                      </a:r>
                      <a:endParaRPr lang="en-GB" sz="1600" b="1" i="0" u="none" strike="noStrike" dirty="0">
                        <a:solidFill>
                          <a:srgbClr val="000000"/>
                        </a:solidFill>
                        <a:effectLst/>
                        <a:latin typeface="+mn-lt"/>
                      </a:endParaRPr>
                    </a:p>
                  </a:txBody>
                  <a:tcPr marL="9525" marR="9525" marT="9525" marB="0" anchor="ctr"/>
                </a:tc>
                <a:tc>
                  <a:txBody>
                    <a:bodyPr/>
                    <a:lstStyle/>
                    <a:p>
                      <a:pPr algn="ctr" fontAlgn="b"/>
                      <a:r>
                        <a:rPr lang="x-none" sz="1600" b="1" i="0" u="none" strike="noStrike" dirty="0">
                          <a:solidFill>
                            <a:srgbClr val="000000"/>
                          </a:solidFill>
                          <a:effectLst/>
                          <a:latin typeface="Calibri" panose="020F0502020204030204" pitchFamily="34" charset="0"/>
                        </a:rPr>
                        <a:t>817</a:t>
                      </a:r>
                    </a:p>
                  </a:txBody>
                  <a:tcPr marL="6351" marR="6351" marT="6350" marB="0" anchor="b"/>
                </a:tc>
                <a:tc>
                  <a:txBody>
                    <a:bodyPr/>
                    <a:lstStyle/>
                    <a:p>
                      <a:pPr algn="ctr" fontAlgn="b"/>
                      <a:r>
                        <a:rPr lang="x-none" sz="1600" b="1" i="0" u="none" strike="noStrike">
                          <a:solidFill>
                            <a:srgbClr val="000000"/>
                          </a:solidFill>
                          <a:effectLst/>
                          <a:latin typeface="Calibri" panose="020F0502020204030204" pitchFamily="34" charset="0"/>
                        </a:rPr>
                        <a:t>816</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100%</a:t>
                      </a:r>
                    </a:p>
                  </a:txBody>
                  <a:tcPr marL="6351" marR="6351" marT="6350" marB="0" anchor="b">
                    <a:solidFill>
                      <a:srgbClr val="92D050"/>
                    </a:solidFill>
                  </a:tcPr>
                </a:tc>
                <a:tc>
                  <a:txBody>
                    <a:bodyPr/>
                    <a:lstStyle/>
                    <a:p>
                      <a:pPr algn="ctr" fontAlgn="b"/>
                      <a:r>
                        <a:rPr lang="x-none" sz="1600" b="1" i="0" u="none" strike="noStrike">
                          <a:solidFill>
                            <a:srgbClr val="000000"/>
                          </a:solidFill>
                          <a:effectLst/>
                          <a:latin typeface="Calibri" panose="020F0502020204030204" pitchFamily="34" charset="0"/>
                        </a:rPr>
                        <a:t>783</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104%</a:t>
                      </a:r>
                    </a:p>
                  </a:txBody>
                  <a:tcPr marL="6351" marR="6351" marT="6350" marB="0" anchor="b">
                    <a:solidFill>
                      <a:srgbClr val="92D050"/>
                    </a:solidFill>
                  </a:tcPr>
                </a:tc>
                <a:extLst>
                  <a:ext uri="{0D108BD9-81ED-4DB2-BD59-A6C34878D82A}">
                    <a16:rowId xmlns:a16="http://schemas.microsoft.com/office/drawing/2014/main" xmlns="" val="10021"/>
                  </a:ext>
                </a:extLst>
              </a:tr>
            </a:tbl>
          </a:graphicData>
        </a:graphic>
      </p:graphicFrame>
      <p:sp>
        <p:nvSpPr>
          <p:cNvPr id="5" name="Oval 4"/>
          <p:cNvSpPr/>
          <p:nvPr/>
        </p:nvSpPr>
        <p:spPr>
          <a:xfrm>
            <a:off x="9819251" y="562728"/>
            <a:ext cx="2501119" cy="440932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r>
              <a:rPr lang="en-US" b="1"/>
              <a:t>Indicator achieved target  </a:t>
            </a:r>
          </a:p>
          <a:p>
            <a:r>
              <a:rPr lang="en-US"/>
              <a:t>Overall, ART coverage is at 101% </a:t>
            </a:r>
          </a:p>
          <a:p>
            <a:r>
              <a:rPr lang="en-US" sz="1600" b="1"/>
              <a:t>Note</a:t>
            </a:r>
            <a:r>
              <a:rPr lang="en-US" sz="1600"/>
              <a:t>: Mothers attending ANC </a:t>
            </a:r>
          </a:p>
          <a:p>
            <a:r>
              <a:rPr lang="en-US" sz="1600"/>
              <a:t>elsewhere were referred to ICAP facilities which makes linkage &gt; 100%</a:t>
            </a:r>
          </a:p>
        </p:txBody>
      </p:sp>
    </p:spTree>
    <p:extLst>
      <p:ext uri="{BB962C8B-B14F-4D97-AF65-F5344CB8AC3E}">
        <p14:creationId xmlns:p14="http://schemas.microsoft.com/office/powerpoint/2010/main" val="1944906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129" y="124122"/>
            <a:ext cx="11100525" cy="570920"/>
          </a:xfrm>
        </p:spPr>
        <p:txBody>
          <a:bodyPr>
            <a:normAutofit/>
          </a:bodyPr>
          <a:lstStyle/>
          <a:p>
            <a:r>
              <a:rPr lang="en-US" sz="2400">
                <a:solidFill>
                  <a:srgbClr val="000000"/>
                </a:solidFill>
                <a:latin typeface="Arial Black" panose="020B0A04020102020204" pitchFamily="34" charset="0"/>
              </a:rPr>
              <a:t>FY21 Cumulative PMTCT-ART Performance by Facility…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863108783"/>
              </p:ext>
            </p:extLst>
          </p:nvPr>
        </p:nvGraphicFramePr>
        <p:xfrm>
          <a:off x="997129" y="631801"/>
          <a:ext cx="11100526" cy="5456179"/>
        </p:xfrm>
        <a:graphic>
          <a:graphicData uri="http://schemas.openxmlformats.org/drawingml/2006/table">
            <a:tbl>
              <a:tblPr firstRow="1" bandRow="1">
                <a:tableStyleId>{7DF18680-E054-41AD-8BC1-D1AEF772440D}</a:tableStyleId>
              </a:tblPr>
              <a:tblGrid>
                <a:gridCol w="1691832">
                  <a:extLst>
                    <a:ext uri="{9D8B030D-6E8A-4147-A177-3AD203B41FA5}">
                      <a16:colId xmlns:a16="http://schemas.microsoft.com/office/drawing/2014/main" xmlns="" val="2953112785"/>
                    </a:ext>
                  </a:extLst>
                </a:gridCol>
                <a:gridCol w="2165684">
                  <a:extLst>
                    <a:ext uri="{9D8B030D-6E8A-4147-A177-3AD203B41FA5}">
                      <a16:colId xmlns:a16="http://schemas.microsoft.com/office/drawing/2014/main" xmlns="" val="3269918463"/>
                    </a:ext>
                  </a:extLst>
                </a:gridCol>
                <a:gridCol w="1395664">
                  <a:extLst>
                    <a:ext uri="{9D8B030D-6E8A-4147-A177-3AD203B41FA5}">
                      <a16:colId xmlns:a16="http://schemas.microsoft.com/office/drawing/2014/main" xmlns="" val="3165356410"/>
                    </a:ext>
                  </a:extLst>
                </a:gridCol>
                <a:gridCol w="2085473">
                  <a:extLst>
                    <a:ext uri="{9D8B030D-6E8A-4147-A177-3AD203B41FA5}">
                      <a16:colId xmlns:a16="http://schemas.microsoft.com/office/drawing/2014/main" xmlns="" val="281434699"/>
                    </a:ext>
                  </a:extLst>
                </a:gridCol>
                <a:gridCol w="1556085">
                  <a:extLst>
                    <a:ext uri="{9D8B030D-6E8A-4147-A177-3AD203B41FA5}">
                      <a16:colId xmlns:a16="http://schemas.microsoft.com/office/drawing/2014/main" xmlns="" val="469942397"/>
                    </a:ext>
                  </a:extLst>
                </a:gridCol>
                <a:gridCol w="2205788">
                  <a:extLst>
                    <a:ext uri="{9D8B030D-6E8A-4147-A177-3AD203B41FA5}">
                      <a16:colId xmlns:a16="http://schemas.microsoft.com/office/drawing/2014/main" xmlns="" val="3085475442"/>
                    </a:ext>
                  </a:extLst>
                </a:gridCol>
              </a:tblGrid>
              <a:tr h="1259634">
                <a:tc>
                  <a:txBody>
                    <a:bodyPr/>
                    <a:lstStyle/>
                    <a:p>
                      <a:pPr algn="l" rtl="0" fontAlgn="t"/>
                      <a:r>
                        <a:rPr lang="en-GB" sz="1600" u="none" strike="noStrike" kern="1200" dirty="0">
                          <a:effectLst/>
                        </a:rPr>
                        <a:t>Facility</a:t>
                      </a:r>
                      <a:endParaRPr lang="en-US" sz="1600" b="1" u="none" strike="noStrike" kern="1200" dirty="0">
                        <a:solidFill>
                          <a:schemeClr val="lt1"/>
                        </a:solidFill>
                        <a:effectLst/>
                        <a:latin typeface="+mn-lt"/>
                        <a:ea typeface="+mn-ea"/>
                        <a:cs typeface="+mn-cs"/>
                      </a:endParaRPr>
                    </a:p>
                  </a:txBody>
                  <a:tcPr marL="9525" marR="9525" marT="9525" marB="0" anchor="ctr"/>
                </a:tc>
                <a:tc>
                  <a:txBody>
                    <a:bodyPr/>
                    <a:lstStyle/>
                    <a:p>
                      <a:pPr algn="l" rtl="0" fontAlgn="ctr"/>
                      <a:r>
                        <a:rPr lang="en-US" sz="1600" u="none" strike="noStrike" kern="1200">
                          <a:effectLst/>
                        </a:rPr>
                        <a:t>FY 21  PMTCT_STAT positives (new and Known) (A)</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 (B)</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a:effectLst/>
                        </a:rPr>
                        <a:t>FY21 PMTCT-ART Coverage C= (B/A)</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 </a:t>
                      </a:r>
                    </a:p>
                    <a:p>
                      <a:pPr algn="l" rtl="0" fontAlgn="ctr"/>
                      <a:r>
                        <a:rPr lang="en-US" sz="1600" u="none" strike="noStrike" kern="1200">
                          <a:effectLst/>
                        </a:rPr>
                        <a:t>Target (D)</a:t>
                      </a:r>
                      <a:endParaRPr lang="en-US" sz="1600" b="1" u="none" strike="noStrike" kern="1200">
                        <a:solidFill>
                          <a:schemeClr val="lt1"/>
                        </a:solidFill>
                        <a:effectLst/>
                        <a:latin typeface="+mn-lt"/>
                        <a:ea typeface="+mn-ea"/>
                        <a:cs typeface="+mn-cs"/>
                      </a:endParaRPr>
                    </a:p>
                  </a:txBody>
                  <a:tcPr marL="9104" marR="9104" marT="9104" marB="0" anchor="ctr"/>
                </a:tc>
                <a:tc>
                  <a:txBody>
                    <a:bodyPr/>
                    <a:lstStyle/>
                    <a:p>
                      <a:pPr algn="l" rtl="0" fontAlgn="ctr"/>
                      <a:r>
                        <a:rPr lang="en-US" sz="1600" u="none" strike="noStrike" kern="1200">
                          <a:effectLst/>
                        </a:rPr>
                        <a:t>FY21 PMTCT-ART</a:t>
                      </a:r>
                    </a:p>
                    <a:p>
                      <a:pPr algn="l" rtl="0" fontAlgn="ctr"/>
                      <a:r>
                        <a:rPr lang="en-US" sz="1600" u="none" strike="noStrike" kern="1200">
                          <a:effectLst/>
                        </a:rPr>
                        <a:t> ach. (%) E=(B/D)</a:t>
                      </a:r>
                      <a:endParaRPr lang="en-US" sz="1600" b="1" u="none" strike="noStrike" kern="1200">
                        <a:solidFill>
                          <a:schemeClr val="lt1"/>
                        </a:solidFill>
                        <a:effectLst/>
                        <a:latin typeface="+mn-lt"/>
                        <a:ea typeface="+mn-ea"/>
                        <a:cs typeface="+mn-cs"/>
                      </a:endParaRPr>
                    </a:p>
                  </a:txBody>
                  <a:tcPr marL="9104" marR="9104" marT="9104" marB="0" anchor="ctr"/>
                </a:tc>
                <a:extLst>
                  <a:ext uri="{0D108BD9-81ED-4DB2-BD59-A6C34878D82A}">
                    <a16:rowId xmlns:a16="http://schemas.microsoft.com/office/drawing/2014/main" xmlns="" val="3381144616"/>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109</a:t>
                      </a:r>
                    </a:p>
                  </a:txBody>
                  <a:tcPr marL="9525" marR="9525" marT="9525"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101%</a:t>
                      </a:r>
                    </a:p>
                  </a:txBody>
                  <a:tcPr marL="9525" marR="9525" marT="9525" marB="0" anchor="b">
                    <a:solidFill>
                      <a:srgbClr val="92D050"/>
                    </a:solidFill>
                  </a:tcPr>
                </a:tc>
                <a:tc>
                  <a:txBody>
                    <a:bodyPr/>
                    <a:lstStyle/>
                    <a:p>
                      <a:pPr algn="ctr" fontAlgn="b"/>
                      <a:r>
                        <a:rPr lang="en-US" sz="1400" u="none" strike="noStrike" kern="1200" dirty="0">
                          <a:solidFill>
                            <a:schemeClr val="tx2">
                              <a:lumMod val="25000"/>
                            </a:schemeClr>
                          </a:solidFill>
                          <a:effectLst/>
                          <a:latin typeface="+mn-lt"/>
                          <a:ea typeface="+mn-ea"/>
                          <a:cs typeface="+mn-cs"/>
                        </a:rPr>
                        <a:t>129</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84%</a:t>
                      </a:r>
                    </a:p>
                  </a:txBody>
                  <a:tcPr marL="9525" marR="9525" marT="9525" marB="0" anchor="b">
                    <a:solidFill>
                      <a:srgbClr val="92D050"/>
                    </a:solidFill>
                  </a:tcPr>
                </a:tc>
                <a:extLst>
                  <a:ext uri="{0D108BD9-81ED-4DB2-BD59-A6C34878D82A}">
                    <a16:rowId xmlns:a16="http://schemas.microsoft.com/office/drawing/2014/main" xmlns="" val="10004"/>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No target</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n/a</a:t>
                      </a:r>
                    </a:p>
                  </a:txBody>
                  <a:tcPr marL="9525" marR="9525" marT="9525" marB="0" anchor="b"/>
                </a:tc>
                <a:extLst>
                  <a:ext uri="{0D108BD9-81ED-4DB2-BD59-A6C34878D82A}">
                    <a16:rowId xmlns:a16="http://schemas.microsoft.com/office/drawing/2014/main" xmlns="" val="10005"/>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15</a:t>
                      </a:r>
                    </a:p>
                  </a:txBody>
                  <a:tcPr marL="9525" marR="9525" marT="9525"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15</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90</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17%</a:t>
                      </a:r>
                    </a:p>
                  </a:txBody>
                  <a:tcPr marL="9525" marR="9525" marT="9525" marB="0" anchor="b">
                    <a:solidFill>
                      <a:srgbClr val="FF0000"/>
                    </a:solidFill>
                  </a:tcPr>
                </a:tc>
                <a:extLst>
                  <a:ext uri="{0D108BD9-81ED-4DB2-BD59-A6C34878D82A}">
                    <a16:rowId xmlns:a16="http://schemas.microsoft.com/office/drawing/2014/main" xmlns="" val="10006"/>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50</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51</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102%</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33</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155%</a:t>
                      </a:r>
                    </a:p>
                  </a:txBody>
                  <a:tcPr marL="9525" marR="9525" marT="9525" marB="0" anchor="b">
                    <a:solidFill>
                      <a:srgbClr val="92D050"/>
                    </a:solidFill>
                  </a:tcPr>
                </a:tc>
                <a:extLst>
                  <a:ext uri="{0D108BD9-81ED-4DB2-BD59-A6C34878D82A}">
                    <a16:rowId xmlns:a16="http://schemas.microsoft.com/office/drawing/2014/main" xmlns="" val="485451123"/>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133</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133</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182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73%</a:t>
                      </a:r>
                    </a:p>
                  </a:txBody>
                  <a:tcPr marL="9525" marR="9525" marT="9525" marB="0" anchor="b">
                    <a:solidFill>
                      <a:srgbClr val="FFFF00"/>
                    </a:solidFill>
                  </a:tcPr>
                </a:tc>
                <a:extLst>
                  <a:ext uri="{0D108BD9-81ED-4DB2-BD59-A6C34878D82A}">
                    <a16:rowId xmlns:a16="http://schemas.microsoft.com/office/drawing/2014/main" xmlns="" val="10012"/>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16</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dirty="0">
                          <a:solidFill>
                            <a:schemeClr val="tx2">
                              <a:lumMod val="25000"/>
                            </a:schemeClr>
                          </a:solidFill>
                          <a:effectLst/>
                          <a:latin typeface="+mn-lt"/>
                          <a:ea typeface="+mn-ea"/>
                          <a:cs typeface="+mn-cs"/>
                        </a:rPr>
                        <a:t>41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39%</a:t>
                      </a:r>
                    </a:p>
                  </a:txBody>
                  <a:tcPr marL="9525" marR="9525" marT="9525" marB="0" anchor="b">
                    <a:solidFill>
                      <a:srgbClr val="FF0000"/>
                    </a:solidFill>
                  </a:tcPr>
                </a:tc>
                <a:extLst>
                  <a:ext uri="{0D108BD9-81ED-4DB2-BD59-A6C34878D82A}">
                    <a16:rowId xmlns:a16="http://schemas.microsoft.com/office/drawing/2014/main" xmlns="" val="10013"/>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dirty="0">
                          <a:solidFill>
                            <a:schemeClr val="tx2">
                              <a:lumMod val="25000"/>
                            </a:schemeClr>
                          </a:solidFill>
                          <a:effectLst/>
                          <a:latin typeface="+mn-lt"/>
                          <a:ea typeface="+mn-ea"/>
                          <a:cs typeface="+mn-cs"/>
                        </a:rPr>
                        <a:t>21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38%</a:t>
                      </a:r>
                    </a:p>
                  </a:txBody>
                  <a:tcPr marL="9525" marR="9525" marT="9525" marB="0" anchor="b">
                    <a:solidFill>
                      <a:srgbClr val="FF0000"/>
                    </a:solidFill>
                  </a:tcPr>
                </a:tc>
                <a:extLst>
                  <a:ext uri="{0D108BD9-81ED-4DB2-BD59-A6C34878D82A}">
                    <a16:rowId xmlns:a16="http://schemas.microsoft.com/office/drawing/2014/main" xmlns="" val="10014"/>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28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21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133%</a:t>
                      </a:r>
                    </a:p>
                  </a:txBody>
                  <a:tcPr marL="9525" marR="9525" marT="9525" marB="0" anchor="b">
                    <a:solidFill>
                      <a:srgbClr val="92D050"/>
                    </a:solidFill>
                  </a:tcPr>
                </a:tc>
                <a:extLst>
                  <a:ext uri="{0D108BD9-81ED-4DB2-BD59-A6C34878D82A}">
                    <a16:rowId xmlns:a16="http://schemas.microsoft.com/office/drawing/2014/main" xmlns="" val="10015"/>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191</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191</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107</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179%</a:t>
                      </a:r>
                    </a:p>
                  </a:txBody>
                  <a:tcPr marL="9525" marR="9525" marT="9525" marB="0" anchor="b">
                    <a:solidFill>
                      <a:srgbClr val="92D050"/>
                    </a:solidFill>
                  </a:tcPr>
                </a:tc>
                <a:extLst>
                  <a:ext uri="{0D108BD9-81ED-4DB2-BD59-A6C34878D82A}">
                    <a16:rowId xmlns:a16="http://schemas.microsoft.com/office/drawing/2014/main" xmlns="" val="10016"/>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21</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18</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86%</a:t>
                      </a:r>
                    </a:p>
                  </a:txBody>
                  <a:tcPr marL="9525" marR="9525" marT="9525" marB="0" anchor="b">
                    <a:solidFill>
                      <a:srgbClr val="FFFF00"/>
                    </a:solidFill>
                  </a:tcPr>
                </a:tc>
                <a:tc>
                  <a:txBody>
                    <a:bodyPr/>
                    <a:lstStyle/>
                    <a:p>
                      <a:pPr algn="ctr" fontAlgn="b"/>
                      <a:r>
                        <a:rPr lang="en-US" sz="1400" u="none" strike="noStrike" kern="1200">
                          <a:solidFill>
                            <a:schemeClr val="tx2">
                              <a:lumMod val="25000"/>
                            </a:schemeClr>
                          </a:solidFill>
                          <a:effectLst/>
                          <a:latin typeface="+mn-lt"/>
                          <a:ea typeface="+mn-ea"/>
                          <a:cs typeface="+mn-cs"/>
                        </a:rPr>
                        <a:t>11</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164%</a:t>
                      </a:r>
                    </a:p>
                  </a:txBody>
                  <a:tcPr marL="9525" marR="9525" marT="9525" marB="0" anchor="b">
                    <a:solidFill>
                      <a:srgbClr val="92D050"/>
                    </a:solidFill>
                  </a:tcPr>
                </a:tc>
                <a:extLst>
                  <a:ext uri="{0D108BD9-81ED-4DB2-BD59-A6C34878D82A}">
                    <a16:rowId xmlns:a16="http://schemas.microsoft.com/office/drawing/2014/main" xmlns="" val="10017"/>
                  </a:ext>
                </a:extLst>
              </a:tr>
              <a:tr h="350861">
                <a:tc>
                  <a:txBody>
                    <a:bodyPr/>
                    <a:lstStyle/>
                    <a:p>
                      <a:pPr algn="l" fontAlgn="b"/>
                      <a:endParaRPr lang="en-US"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239</a:t>
                      </a:r>
                    </a:p>
                  </a:txBody>
                  <a:tcPr marL="9525" marR="9525" marT="9525"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239</a:t>
                      </a:r>
                    </a:p>
                  </a:txBody>
                  <a:tcPr marL="9525" marR="9525" marT="9525"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b">
                    <a:solidFill>
                      <a:srgbClr val="92D050"/>
                    </a:solidFill>
                  </a:tcPr>
                </a:tc>
                <a:tc>
                  <a:txBody>
                    <a:bodyPr/>
                    <a:lstStyle/>
                    <a:p>
                      <a:pPr algn="ctr" fontAlgn="b"/>
                      <a:r>
                        <a:rPr lang="en-US" sz="1400" u="none" strike="noStrike" kern="1200">
                          <a:solidFill>
                            <a:schemeClr val="tx2">
                              <a:lumMod val="25000"/>
                            </a:schemeClr>
                          </a:solidFill>
                          <a:effectLst/>
                          <a:latin typeface="+mn-lt"/>
                          <a:ea typeface="+mn-ea"/>
                          <a:cs typeface="+mn-cs"/>
                        </a:rPr>
                        <a:t>148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161%</a:t>
                      </a:r>
                    </a:p>
                  </a:txBody>
                  <a:tcPr marL="9525" marR="9525" marT="9525" marB="0" anchor="b">
                    <a:solidFill>
                      <a:srgbClr val="92D050"/>
                    </a:solidFill>
                  </a:tcPr>
                </a:tc>
                <a:extLst>
                  <a:ext uri="{0D108BD9-81ED-4DB2-BD59-A6C34878D82A}">
                    <a16:rowId xmlns:a16="http://schemas.microsoft.com/office/drawing/2014/main" xmlns="" val="10018"/>
                  </a:ext>
                </a:extLst>
              </a:tr>
              <a:tr h="337074">
                <a:tc>
                  <a:txBody>
                    <a:bodyPr/>
                    <a:lstStyle/>
                    <a:p>
                      <a:pPr algn="l" fontAlgn="b"/>
                      <a:r>
                        <a:rPr lang="en-US" sz="1400" b="1" u="none" strike="noStrike" kern="1200">
                          <a:solidFill>
                            <a:srgbClr val="000000"/>
                          </a:solidFill>
                          <a:effectLst/>
                          <a:latin typeface="+mn-lt"/>
                          <a:ea typeface="+mn-ea"/>
                          <a:cs typeface="+mn-cs"/>
                        </a:rPr>
                        <a:t>Total</a:t>
                      </a:r>
                    </a:p>
                  </a:txBody>
                  <a:tcPr marL="9525" marR="9525" marT="9525" marB="0" anchor="ctr"/>
                </a:tc>
                <a:tc>
                  <a:txBody>
                    <a:bodyPr/>
                    <a:lstStyle/>
                    <a:p>
                      <a:pPr algn="ctr" fontAlgn="b"/>
                      <a:r>
                        <a:rPr lang="x-none" sz="1600" b="1" i="0" u="none" strike="noStrike" dirty="0">
                          <a:solidFill>
                            <a:srgbClr val="000000"/>
                          </a:solidFill>
                          <a:effectLst/>
                          <a:latin typeface="Calibri" panose="020F0502020204030204" pitchFamily="34" charset="0"/>
                        </a:rPr>
                        <a:t>817</a:t>
                      </a:r>
                    </a:p>
                  </a:txBody>
                  <a:tcPr marL="6351" marR="6351" marT="6350" marB="0" anchor="b"/>
                </a:tc>
                <a:tc>
                  <a:txBody>
                    <a:bodyPr/>
                    <a:lstStyle/>
                    <a:p>
                      <a:pPr algn="ctr" fontAlgn="b"/>
                      <a:r>
                        <a:rPr lang="x-none" sz="1600" b="1" i="0" u="none" strike="noStrike">
                          <a:solidFill>
                            <a:srgbClr val="000000"/>
                          </a:solidFill>
                          <a:effectLst/>
                          <a:latin typeface="Calibri" panose="020F0502020204030204" pitchFamily="34" charset="0"/>
                        </a:rPr>
                        <a:t>816</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100</a:t>
                      </a:r>
                      <a:r>
                        <a:rPr lang="en-US" sz="1600" b="1" i="0" u="none" strike="noStrike" dirty="0">
                          <a:solidFill>
                            <a:srgbClr val="000000"/>
                          </a:solidFill>
                          <a:effectLst/>
                          <a:latin typeface="Calibri" panose="020F0502020204030204" pitchFamily="34" charset="0"/>
                        </a:rPr>
                        <a:t>%</a:t>
                      </a:r>
                      <a:endParaRPr lang="x-none" sz="1600" b="1" i="0" u="none" strike="noStrike" dirty="0">
                        <a:solidFill>
                          <a:srgbClr val="000000"/>
                        </a:solidFill>
                        <a:effectLst/>
                        <a:latin typeface="Calibri" panose="020F0502020204030204" pitchFamily="34" charset="0"/>
                      </a:endParaRPr>
                    </a:p>
                  </a:txBody>
                  <a:tcPr marL="6351" marR="6351" marT="6350" marB="0" anchor="b">
                    <a:solidFill>
                      <a:srgbClr val="92D050"/>
                    </a:solidFill>
                  </a:tcPr>
                </a:tc>
                <a:tc>
                  <a:txBody>
                    <a:bodyPr/>
                    <a:lstStyle/>
                    <a:p>
                      <a:pPr algn="ctr" fontAlgn="b"/>
                      <a:r>
                        <a:rPr lang="x-none" sz="1600" b="1" i="0" u="none" strike="noStrike">
                          <a:solidFill>
                            <a:srgbClr val="000000"/>
                          </a:solidFill>
                          <a:effectLst/>
                          <a:latin typeface="Calibri" panose="020F0502020204030204" pitchFamily="34" charset="0"/>
                        </a:rPr>
                        <a:t>783</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104%</a:t>
                      </a:r>
                    </a:p>
                  </a:txBody>
                  <a:tcPr marL="6351" marR="6351" marT="6350" marB="0" anchor="b">
                    <a:solidFill>
                      <a:srgbClr val="92D050"/>
                    </a:solidFill>
                  </a:tcP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394773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86320" y="17437"/>
            <a:ext cx="10845463" cy="462389"/>
          </a:xfrm>
        </p:spPr>
        <p:txBody>
          <a:bodyPr>
            <a:normAutofit/>
          </a:bodyPr>
          <a:lstStyle/>
          <a:p>
            <a:r>
              <a:rPr lang="en-US" sz="2400">
                <a:solidFill>
                  <a:srgbClr val="000000"/>
                </a:solidFill>
                <a:latin typeface="Arial Black" panose="020B0A04020102020204" pitchFamily="34" charset="0"/>
              </a:rPr>
              <a:t>FY21 PMTCT_EID Cascade by County</a:t>
            </a:r>
          </a:p>
        </p:txBody>
      </p:sp>
      <p:graphicFrame>
        <p:nvGraphicFramePr>
          <p:cNvPr id="4" name="Content Placeholder 3"/>
          <p:cNvGraphicFramePr>
            <a:graphicFrameLocks/>
          </p:cNvGraphicFramePr>
          <p:nvPr>
            <p:extLst>
              <p:ext uri="{D42A27DB-BD31-4B8C-83A1-F6EECF244321}">
                <p14:modId xmlns:p14="http://schemas.microsoft.com/office/powerpoint/2010/main" val="2502847286"/>
              </p:ext>
            </p:extLst>
          </p:nvPr>
        </p:nvGraphicFramePr>
        <p:xfrm>
          <a:off x="942310" y="361361"/>
          <a:ext cx="11194275" cy="1856400"/>
        </p:xfrm>
        <a:graphic>
          <a:graphicData uri="http://schemas.openxmlformats.org/drawingml/2006/table">
            <a:tbl>
              <a:tblPr firstRow="1" bandRow="1">
                <a:tableStyleId>{7DF18680-E054-41AD-8BC1-D1AEF772440D}</a:tableStyleId>
              </a:tblPr>
              <a:tblGrid>
                <a:gridCol w="1025933">
                  <a:extLst>
                    <a:ext uri="{9D8B030D-6E8A-4147-A177-3AD203B41FA5}">
                      <a16:colId xmlns:a16="http://schemas.microsoft.com/office/drawing/2014/main" xmlns="" val="2953112785"/>
                    </a:ext>
                  </a:extLst>
                </a:gridCol>
                <a:gridCol w="1625795">
                  <a:extLst>
                    <a:ext uri="{9D8B030D-6E8A-4147-A177-3AD203B41FA5}">
                      <a16:colId xmlns:a16="http://schemas.microsoft.com/office/drawing/2014/main" xmlns="" val="3598757539"/>
                    </a:ext>
                  </a:extLst>
                </a:gridCol>
                <a:gridCol w="1112385">
                  <a:extLst>
                    <a:ext uri="{9D8B030D-6E8A-4147-A177-3AD203B41FA5}">
                      <a16:colId xmlns:a16="http://schemas.microsoft.com/office/drawing/2014/main" xmlns="" val="1434734765"/>
                    </a:ext>
                  </a:extLst>
                </a:gridCol>
                <a:gridCol w="1067127">
                  <a:extLst>
                    <a:ext uri="{9D8B030D-6E8A-4147-A177-3AD203B41FA5}">
                      <a16:colId xmlns:a16="http://schemas.microsoft.com/office/drawing/2014/main" xmlns="" val="3269918463"/>
                    </a:ext>
                  </a:extLst>
                </a:gridCol>
                <a:gridCol w="1168475">
                  <a:extLst>
                    <a:ext uri="{9D8B030D-6E8A-4147-A177-3AD203B41FA5}">
                      <a16:colId xmlns:a16="http://schemas.microsoft.com/office/drawing/2014/main" xmlns="" val="3165356410"/>
                    </a:ext>
                  </a:extLst>
                </a:gridCol>
                <a:gridCol w="909871">
                  <a:extLst>
                    <a:ext uri="{9D8B030D-6E8A-4147-A177-3AD203B41FA5}">
                      <a16:colId xmlns:a16="http://schemas.microsoft.com/office/drawing/2014/main" xmlns="" val="281434699"/>
                    </a:ext>
                  </a:extLst>
                </a:gridCol>
                <a:gridCol w="1161840">
                  <a:extLst>
                    <a:ext uri="{9D8B030D-6E8A-4147-A177-3AD203B41FA5}">
                      <a16:colId xmlns:a16="http://schemas.microsoft.com/office/drawing/2014/main" xmlns="" val="10609055"/>
                    </a:ext>
                  </a:extLst>
                </a:gridCol>
                <a:gridCol w="989927">
                  <a:extLst>
                    <a:ext uri="{9D8B030D-6E8A-4147-A177-3AD203B41FA5}">
                      <a16:colId xmlns:a16="http://schemas.microsoft.com/office/drawing/2014/main" xmlns="" val="1895135833"/>
                    </a:ext>
                  </a:extLst>
                </a:gridCol>
                <a:gridCol w="978155">
                  <a:extLst>
                    <a:ext uri="{9D8B030D-6E8A-4147-A177-3AD203B41FA5}">
                      <a16:colId xmlns:a16="http://schemas.microsoft.com/office/drawing/2014/main" xmlns="" val="2518266925"/>
                    </a:ext>
                  </a:extLst>
                </a:gridCol>
                <a:gridCol w="1154767">
                  <a:extLst>
                    <a:ext uri="{9D8B030D-6E8A-4147-A177-3AD203B41FA5}">
                      <a16:colId xmlns:a16="http://schemas.microsoft.com/office/drawing/2014/main" xmlns="" val="3789549310"/>
                    </a:ext>
                  </a:extLst>
                </a:gridCol>
              </a:tblGrid>
              <a:tr h="674929">
                <a:tc>
                  <a:txBody>
                    <a:bodyPr/>
                    <a:lstStyle/>
                    <a:p>
                      <a:pPr algn="l" fontAlgn="ctr"/>
                      <a:r>
                        <a:rPr lang="en-US" sz="1600" b="1" i="0" u="none" strike="noStrike" dirty="0">
                          <a:solidFill>
                            <a:schemeClr val="bg1"/>
                          </a:solidFill>
                          <a:effectLst/>
                          <a:latin typeface="Calibri" panose="020F0502020204030204" pitchFamily="34" charset="0"/>
                        </a:rPr>
                        <a:t>County</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PMTCT_STAT_POS</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PMTCT_ART </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PMTCT_EID</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PMTCT_EID 0-2mo</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PMTCT_EID 2-12mo</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PMTCT_HEI_POS</a:t>
                      </a:r>
                    </a:p>
                  </a:txBody>
                  <a:tcPr marL="0" marR="0" marT="0" marB="0" anchor="ctr"/>
                </a:tc>
                <a:tc>
                  <a:txBody>
                    <a:bodyPr/>
                    <a:lstStyle/>
                    <a:p>
                      <a:pPr algn="ctr" fontAlgn="b"/>
                      <a:r>
                        <a:rPr lang="en-US" sz="1600" b="1" i="0" u="none" strike="noStrike" dirty="0">
                          <a:solidFill>
                            <a:schemeClr val="bg1"/>
                          </a:solidFill>
                          <a:effectLst/>
                          <a:latin typeface="Calibri" panose="020F0502020204030204" pitchFamily="34" charset="0"/>
                        </a:rPr>
                        <a:t>FY21  PMTCT_HEI_POS_ART</a:t>
                      </a:r>
                    </a:p>
                  </a:txBody>
                  <a:tcPr marL="0" marR="0" marT="0" marB="0" anchor="ctr"/>
                </a:tc>
                <a:tc>
                  <a:txBody>
                    <a:bodyPr/>
                    <a:lstStyle/>
                    <a:p>
                      <a:pPr algn="ctr" fontAlgn="ctr"/>
                      <a:r>
                        <a:rPr lang="en-US" sz="1600" b="1" i="0" u="none" strike="noStrike" dirty="0">
                          <a:solidFill>
                            <a:schemeClr val="bg1"/>
                          </a:solidFill>
                          <a:effectLst/>
                          <a:latin typeface="Calibri" panose="020F0502020204030204" pitchFamily="34" charset="0"/>
                        </a:rPr>
                        <a:t>EID coverage [%]</a:t>
                      </a:r>
                    </a:p>
                  </a:txBody>
                  <a:tcPr marL="0" marR="0" marT="0" marB="0" anchor="ctr"/>
                </a:tc>
                <a:tc>
                  <a:txBody>
                    <a:bodyPr/>
                    <a:lstStyle/>
                    <a:p>
                      <a:pPr algn="ctr" fontAlgn="ctr"/>
                      <a:r>
                        <a:rPr lang="en-US" sz="1600" b="1" i="0" u="none" strike="noStrike">
                          <a:solidFill>
                            <a:schemeClr val="bg1"/>
                          </a:solidFill>
                          <a:effectLst/>
                          <a:latin typeface="Calibri" panose="020F0502020204030204" pitchFamily="34" charset="0"/>
                        </a:rPr>
                        <a:t>2 Mon EID coverage [%]</a:t>
                      </a:r>
                    </a:p>
                  </a:txBody>
                  <a:tcPr marL="0" marR="0" marT="0" marB="0" anchor="ctr"/>
                </a:tc>
                <a:extLst>
                  <a:ext uri="{0D108BD9-81ED-4DB2-BD59-A6C34878D82A}">
                    <a16:rowId xmlns:a16="http://schemas.microsoft.com/office/drawing/2014/main" xmlns="" val="3381144616"/>
                  </a:ext>
                </a:extLst>
              </a:tr>
              <a:tr h="22497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131</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132</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136</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102</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34</a:t>
                      </a:r>
                    </a:p>
                  </a:txBody>
                  <a:tcPr marL="0" marR="0" marT="0" marB="0" anchor="b">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104%</a:t>
                      </a:r>
                    </a:p>
                  </a:txBody>
                  <a:tcPr marL="0" marR="0" marT="0" marB="0" anchor="b"/>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78%</a:t>
                      </a:r>
                    </a:p>
                  </a:txBody>
                  <a:tcPr marL="0" marR="0" marT="0" marB="0" anchor="ctr"/>
                </a:tc>
                <a:extLst>
                  <a:ext uri="{0D108BD9-81ED-4DB2-BD59-A6C34878D82A}">
                    <a16:rowId xmlns:a16="http://schemas.microsoft.com/office/drawing/2014/main" xmlns="" val="10014"/>
                  </a:ext>
                </a:extLst>
              </a:tr>
              <a:tr h="22497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50</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51</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58</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36</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22</a:t>
                      </a:r>
                    </a:p>
                  </a:txBody>
                  <a:tcPr marL="0" marR="0" marT="0" marB="0" anchor="b">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116%</a:t>
                      </a:r>
                    </a:p>
                  </a:txBody>
                  <a:tcPr marL="0" marR="0" marT="0" marB="0" anchor="b"/>
                </a:tc>
                <a:tc>
                  <a:txBody>
                    <a:bodyPr/>
                    <a:lstStyle/>
                    <a:p>
                      <a:pPr algn="ctr" fontAlgn="ctr"/>
                      <a:r>
                        <a:rPr lang="en-US" sz="1400" b="0" i="0" u="none" strike="noStrike">
                          <a:solidFill>
                            <a:schemeClr val="tx2">
                              <a:lumMod val="25000"/>
                            </a:schemeClr>
                          </a:solidFill>
                          <a:effectLst/>
                          <a:latin typeface="Calibri" panose="020F0502020204030204" pitchFamily="34" charset="0"/>
                        </a:rPr>
                        <a:t>72%</a:t>
                      </a:r>
                    </a:p>
                  </a:txBody>
                  <a:tcPr marL="0" marR="0" marT="0" marB="0" anchor="ctr"/>
                </a:tc>
                <a:extLst>
                  <a:ext uri="{0D108BD9-81ED-4DB2-BD59-A6C34878D82A}">
                    <a16:rowId xmlns:a16="http://schemas.microsoft.com/office/drawing/2014/main" xmlns="" val="10015"/>
                  </a:ext>
                </a:extLst>
              </a:tr>
              <a:tr h="22497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149</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149</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127</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90</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35</a:t>
                      </a:r>
                    </a:p>
                  </a:txBody>
                  <a:tcPr marL="0" marR="0" marT="0" marB="0" anchor="b">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5</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4</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85%</a:t>
                      </a:r>
                    </a:p>
                  </a:txBody>
                  <a:tcPr marL="0" marR="0" marT="0" marB="0" anchor="b"/>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60%</a:t>
                      </a:r>
                    </a:p>
                  </a:txBody>
                  <a:tcPr marL="0" marR="0" marT="0" marB="0" anchor="ctr"/>
                </a:tc>
                <a:extLst>
                  <a:ext uri="{0D108BD9-81ED-4DB2-BD59-A6C34878D82A}">
                    <a16:rowId xmlns:a16="http://schemas.microsoft.com/office/drawing/2014/main" xmlns="" val="10019"/>
                  </a:ext>
                </a:extLst>
              </a:tr>
              <a:tr h="22497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b="0" i="0" u="none" strike="noStrike" dirty="0">
                          <a:solidFill>
                            <a:schemeClr val="tx2">
                              <a:lumMod val="25000"/>
                            </a:schemeClr>
                          </a:solidFill>
                          <a:effectLst/>
                          <a:latin typeface="Calibri" panose="020F0502020204030204" pitchFamily="34" charset="0"/>
                        </a:rPr>
                        <a:t>487</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484</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411</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262</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151</a:t>
                      </a:r>
                    </a:p>
                  </a:txBody>
                  <a:tcPr marL="0" marR="0" marT="0" marB="0" anchor="b">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9</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9</a:t>
                      </a:r>
                    </a:p>
                  </a:txBody>
                  <a:tcPr marL="0" marR="0" marT="0" marB="0" anchor="b"/>
                </a:tc>
                <a:tc>
                  <a:txBody>
                    <a:bodyPr/>
                    <a:lstStyle/>
                    <a:p>
                      <a:pPr algn="ctr" fontAlgn="b"/>
                      <a:r>
                        <a:rPr lang="en-US" sz="1400" b="0" i="0" u="none" strike="noStrike">
                          <a:solidFill>
                            <a:schemeClr val="tx2">
                              <a:lumMod val="25000"/>
                            </a:schemeClr>
                          </a:solidFill>
                          <a:effectLst/>
                          <a:latin typeface="Calibri" panose="020F0502020204030204" pitchFamily="34" charset="0"/>
                        </a:rPr>
                        <a:t>84%</a:t>
                      </a:r>
                    </a:p>
                  </a:txBody>
                  <a:tcPr marL="0" marR="0" marT="0" marB="0" anchor="b"/>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54%</a:t>
                      </a:r>
                    </a:p>
                  </a:txBody>
                  <a:tcPr marL="0" marR="0" marT="0" marB="0" anchor="ctr"/>
                </a:tc>
                <a:extLst>
                  <a:ext uri="{0D108BD9-81ED-4DB2-BD59-A6C34878D82A}">
                    <a16:rowId xmlns:a16="http://schemas.microsoft.com/office/drawing/2014/main" xmlns="" val="10020"/>
                  </a:ext>
                </a:extLst>
              </a:tr>
              <a:tr h="224976">
                <a:tc>
                  <a:txBody>
                    <a:bodyPr/>
                    <a:lstStyle/>
                    <a:p>
                      <a:pPr algn="l" fontAlgn="b"/>
                      <a:r>
                        <a:rPr lang="en-US" sz="1200" b="1" i="0" u="none" strike="noStrike">
                          <a:solidFill>
                            <a:srgbClr val="000000"/>
                          </a:solidFill>
                          <a:effectLst/>
                          <a:latin typeface="Calibri" panose="020F0502020204030204" pitchFamily="34" charset="0"/>
                        </a:rPr>
                        <a:t>Total</a:t>
                      </a:r>
                    </a:p>
                  </a:txBody>
                  <a:tcPr marL="0" marR="0" marT="0" marB="0" anchor="b"/>
                </a:tc>
                <a:tc>
                  <a:txBody>
                    <a:bodyPr/>
                    <a:lstStyle/>
                    <a:p>
                      <a:pPr algn="ctr" fontAlgn="b"/>
                      <a:r>
                        <a:rPr lang="x-none" sz="1100" b="1" i="0" u="none" strike="noStrike">
                          <a:solidFill>
                            <a:srgbClr val="000000"/>
                          </a:solidFill>
                          <a:effectLst/>
                          <a:latin typeface="Calibri" panose="020F0502020204030204" pitchFamily="34" charset="0"/>
                        </a:rPr>
                        <a:t>817</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816</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732</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490</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242</a:t>
                      </a:r>
                    </a:p>
                  </a:txBody>
                  <a:tcPr marL="6351" marR="6351" marT="6350" marB="0" anchor="b">
                    <a:solidFill>
                      <a:srgbClr val="92D050"/>
                    </a:solidFill>
                  </a:tcPr>
                </a:tc>
                <a:tc>
                  <a:txBody>
                    <a:bodyPr/>
                    <a:lstStyle/>
                    <a:p>
                      <a:pPr algn="ctr" fontAlgn="b"/>
                      <a:r>
                        <a:rPr lang="x-none" sz="1100" b="1" i="0" u="none" strike="noStrike">
                          <a:solidFill>
                            <a:srgbClr val="000000"/>
                          </a:solidFill>
                          <a:effectLst/>
                          <a:latin typeface="Calibri" panose="020F0502020204030204" pitchFamily="34" charset="0"/>
                        </a:rPr>
                        <a:t>18</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16</a:t>
                      </a:r>
                    </a:p>
                  </a:txBody>
                  <a:tcPr marL="6351" marR="6351" marT="6350" marB="0" anchor="b"/>
                </a:tc>
                <a:tc>
                  <a:txBody>
                    <a:bodyPr/>
                    <a:lstStyle/>
                    <a:p>
                      <a:pPr algn="ctr" fontAlgn="b"/>
                      <a:r>
                        <a:rPr lang="x-none" sz="1100" b="1" i="0" u="none" strike="noStrike">
                          <a:solidFill>
                            <a:srgbClr val="000000"/>
                          </a:solidFill>
                          <a:effectLst/>
                          <a:latin typeface="Calibri" panose="020F0502020204030204" pitchFamily="34" charset="0"/>
                        </a:rPr>
                        <a:t>89%</a:t>
                      </a:r>
                    </a:p>
                  </a:txBody>
                  <a:tcPr marL="6351" marR="6351" marT="6350" marB="0" anchor="b"/>
                </a:tc>
                <a:tc>
                  <a:txBody>
                    <a:bodyPr/>
                    <a:lstStyle/>
                    <a:p>
                      <a:pPr algn="ctr" fontAlgn="b"/>
                      <a:r>
                        <a:rPr lang="x-none" sz="1100" b="1" i="0" u="none" strike="noStrike" dirty="0">
                          <a:solidFill>
                            <a:srgbClr val="000000"/>
                          </a:solidFill>
                          <a:effectLst/>
                          <a:latin typeface="Calibri" panose="020F0502020204030204" pitchFamily="34" charset="0"/>
                        </a:rPr>
                        <a:t>67%</a:t>
                      </a:r>
                    </a:p>
                  </a:txBody>
                  <a:tcPr marL="6351" marR="6351" marT="6350" marB="0" anchor="b"/>
                </a:tc>
                <a:extLst>
                  <a:ext uri="{0D108BD9-81ED-4DB2-BD59-A6C34878D82A}">
                    <a16:rowId xmlns:a16="http://schemas.microsoft.com/office/drawing/2014/main" xmlns="" val="10021"/>
                  </a:ext>
                </a:extLst>
              </a:tr>
            </a:tbl>
          </a:graphicData>
        </a:graphic>
      </p:graphicFrame>
      <p:sp>
        <p:nvSpPr>
          <p:cNvPr id="2" name="TextBox 1"/>
          <p:cNvSpPr txBox="1"/>
          <p:nvPr/>
        </p:nvSpPr>
        <p:spPr>
          <a:xfrm>
            <a:off x="942308" y="6109846"/>
            <a:ext cx="11090800" cy="584775"/>
          </a:xfrm>
          <a:prstGeom prst="rect">
            <a:avLst/>
          </a:prstGeom>
          <a:solidFill>
            <a:schemeClr val="bg1"/>
          </a:solidFill>
          <a:ln>
            <a:solidFill>
              <a:schemeClr val="accent6">
                <a:lumMod val="20000"/>
                <a:lumOff val="80000"/>
              </a:schemeClr>
            </a:solidFill>
          </a:ln>
        </p:spPr>
        <p:txBody>
          <a:bodyPr wrap="square" rtlCol="0">
            <a:spAutoFit/>
          </a:bodyPr>
          <a:lstStyle/>
          <a:p>
            <a:r>
              <a:rPr lang="en-US" sz="1600" dirty="0"/>
              <a:t>EID coverage is 89%; 89% of HIV positive infants were initiated on ART. ICAP will implement a continuous QI approach to improve EID coverage. Infants not linked are being traced in each site</a:t>
            </a:r>
          </a:p>
        </p:txBody>
      </p:sp>
      <p:sp>
        <p:nvSpPr>
          <p:cNvPr id="6" name="Title 1">
            <a:extLst>
              <a:ext uri="{FF2B5EF4-FFF2-40B4-BE49-F238E27FC236}">
                <a16:creationId xmlns:a16="http://schemas.microsoft.com/office/drawing/2014/main" xmlns="" id="{EF9323AE-0C0B-4D44-99F6-C99DEA0947CA}"/>
              </a:ext>
            </a:extLst>
          </p:cNvPr>
          <p:cNvSpPr txBox="1">
            <a:spLocks/>
          </p:cNvSpPr>
          <p:nvPr/>
        </p:nvSpPr>
        <p:spPr>
          <a:xfrm>
            <a:off x="1041741" y="2217761"/>
            <a:ext cx="10737191" cy="700100"/>
          </a:xfrm>
          <a:prstGeom prst="rect">
            <a:avLst/>
          </a:prstGeom>
          <a:noFill/>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sz="2400" dirty="0">
                <a:solidFill>
                  <a:srgbClr val="000000"/>
                </a:solidFill>
                <a:latin typeface="Arial Black" panose="020B0A04020102020204" pitchFamily="34" charset="0"/>
              </a:rPr>
              <a:t>FY21 PMTCT_EID Cascade by facilities…. </a:t>
            </a:r>
          </a:p>
        </p:txBody>
      </p:sp>
      <p:graphicFrame>
        <p:nvGraphicFramePr>
          <p:cNvPr id="7" name="Content Placeholder 3">
            <a:extLst>
              <a:ext uri="{FF2B5EF4-FFF2-40B4-BE49-F238E27FC236}">
                <a16:creationId xmlns:a16="http://schemas.microsoft.com/office/drawing/2014/main" xmlns="" id="{A76CA6DB-546D-4D59-A42C-18416B51E310}"/>
              </a:ext>
            </a:extLst>
          </p:cNvPr>
          <p:cNvGraphicFramePr>
            <a:graphicFrameLocks/>
          </p:cNvGraphicFramePr>
          <p:nvPr>
            <p:extLst>
              <p:ext uri="{D42A27DB-BD31-4B8C-83A1-F6EECF244321}">
                <p14:modId xmlns:p14="http://schemas.microsoft.com/office/powerpoint/2010/main" val="3927513403"/>
              </p:ext>
            </p:extLst>
          </p:nvPr>
        </p:nvGraphicFramePr>
        <p:xfrm>
          <a:off x="942309" y="2561686"/>
          <a:ext cx="11194275" cy="4296311"/>
        </p:xfrm>
        <a:graphic>
          <a:graphicData uri="http://schemas.openxmlformats.org/drawingml/2006/table">
            <a:tbl>
              <a:tblPr firstRow="1" bandRow="1">
                <a:tableStyleId>{7DF18680-E054-41AD-8BC1-D1AEF772440D}</a:tableStyleId>
              </a:tblPr>
              <a:tblGrid>
                <a:gridCol w="1196359">
                  <a:extLst>
                    <a:ext uri="{9D8B030D-6E8A-4147-A177-3AD203B41FA5}">
                      <a16:colId xmlns:a16="http://schemas.microsoft.com/office/drawing/2014/main" xmlns="" val="2953112785"/>
                    </a:ext>
                  </a:extLst>
                </a:gridCol>
                <a:gridCol w="1512740">
                  <a:extLst>
                    <a:ext uri="{9D8B030D-6E8A-4147-A177-3AD203B41FA5}">
                      <a16:colId xmlns:a16="http://schemas.microsoft.com/office/drawing/2014/main" xmlns="" val="645232035"/>
                    </a:ext>
                  </a:extLst>
                </a:gridCol>
                <a:gridCol w="893891">
                  <a:extLst>
                    <a:ext uri="{9D8B030D-6E8A-4147-A177-3AD203B41FA5}">
                      <a16:colId xmlns:a16="http://schemas.microsoft.com/office/drawing/2014/main" xmlns="" val="587857401"/>
                    </a:ext>
                  </a:extLst>
                </a:gridCol>
                <a:gridCol w="1168936">
                  <a:extLst>
                    <a:ext uri="{9D8B030D-6E8A-4147-A177-3AD203B41FA5}">
                      <a16:colId xmlns:a16="http://schemas.microsoft.com/office/drawing/2014/main" xmlns="" val="3269918463"/>
                    </a:ext>
                  </a:extLst>
                </a:gridCol>
                <a:gridCol w="1278951">
                  <a:extLst>
                    <a:ext uri="{9D8B030D-6E8A-4147-A177-3AD203B41FA5}">
                      <a16:colId xmlns:a16="http://schemas.microsoft.com/office/drawing/2014/main" xmlns="" val="3165356410"/>
                    </a:ext>
                  </a:extLst>
                </a:gridCol>
                <a:gridCol w="1017663">
                  <a:extLst>
                    <a:ext uri="{9D8B030D-6E8A-4147-A177-3AD203B41FA5}">
                      <a16:colId xmlns:a16="http://schemas.microsoft.com/office/drawing/2014/main" xmlns="" val="281434699"/>
                    </a:ext>
                  </a:extLst>
                </a:gridCol>
                <a:gridCol w="990156">
                  <a:extLst>
                    <a:ext uri="{9D8B030D-6E8A-4147-A177-3AD203B41FA5}">
                      <a16:colId xmlns:a16="http://schemas.microsoft.com/office/drawing/2014/main" xmlns="" val="10609055"/>
                    </a:ext>
                  </a:extLst>
                </a:gridCol>
                <a:gridCol w="1017661">
                  <a:extLst>
                    <a:ext uri="{9D8B030D-6E8A-4147-A177-3AD203B41FA5}">
                      <a16:colId xmlns:a16="http://schemas.microsoft.com/office/drawing/2014/main" xmlns="" val="1895135833"/>
                    </a:ext>
                  </a:extLst>
                </a:gridCol>
                <a:gridCol w="976405">
                  <a:extLst>
                    <a:ext uri="{9D8B030D-6E8A-4147-A177-3AD203B41FA5}">
                      <a16:colId xmlns:a16="http://schemas.microsoft.com/office/drawing/2014/main" xmlns="" val="2518266925"/>
                    </a:ext>
                  </a:extLst>
                </a:gridCol>
                <a:gridCol w="1141513">
                  <a:extLst>
                    <a:ext uri="{9D8B030D-6E8A-4147-A177-3AD203B41FA5}">
                      <a16:colId xmlns:a16="http://schemas.microsoft.com/office/drawing/2014/main" xmlns="" val="3789549310"/>
                    </a:ext>
                  </a:extLst>
                </a:gridCol>
              </a:tblGrid>
              <a:tr h="689934">
                <a:tc>
                  <a:txBody>
                    <a:bodyPr/>
                    <a:lstStyle/>
                    <a:p>
                      <a:pPr algn="l" fontAlgn="ctr"/>
                      <a:r>
                        <a:rPr lang="en-US" sz="1400" b="1" i="0" u="none" strike="noStrike" dirty="0">
                          <a:solidFill>
                            <a:schemeClr val="bg1"/>
                          </a:solidFill>
                          <a:effectLst/>
                          <a:latin typeface="Calibri" panose="020F0502020204030204" pitchFamily="34" charset="0"/>
                        </a:rPr>
                        <a:t>Facility</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PMTCT_STAT_Pos</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PMTCT_ART </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PMTCT_EID</a:t>
                      </a:r>
                    </a:p>
                  </a:txBody>
                  <a:tcPr marL="0" marR="0" marT="0" marB="0" anchor="ctr"/>
                </a:tc>
                <a:tc>
                  <a:txBody>
                    <a:bodyPr/>
                    <a:lstStyle/>
                    <a:p>
                      <a:pPr algn="l" fontAlgn="b"/>
                      <a:r>
                        <a:rPr lang="en-US" sz="1400" b="1" i="0" u="none" strike="noStrike" dirty="0">
                          <a:solidFill>
                            <a:schemeClr val="bg1"/>
                          </a:solidFill>
                          <a:effectLst/>
                          <a:latin typeface="Calibri" panose="020F0502020204030204" pitchFamily="34" charset="0"/>
                        </a:rPr>
                        <a:t>FY21 PMTCT_EID 0-2mo</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PMTCT_EID 2-12mo</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PMTCT_HEI_POS</a:t>
                      </a:r>
                    </a:p>
                  </a:txBody>
                  <a:tcPr marL="0" marR="0" marT="0" marB="0" anchor="ctr"/>
                </a:tc>
                <a:tc>
                  <a:txBody>
                    <a:bodyPr/>
                    <a:lstStyle/>
                    <a:p>
                      <a:pPr algn="l" fontAlgn="b"/>
                      <a:r>
                        <a:rPr lang="en-US" sz="1400" b="1" i="0" u="none" strike="noStrike">
                          <a:solidFill>
                            <a:schemeClr val="bg1"/>
                          </a:solidFill>
                          <a:effectLst/>
                          <a:latin typeface="Calibri" panose="020F0502020204030204" pitchFamily="34" charset="0"/>
                        </a:rPr>
                        <a:t>FY21  PMTCT_HEI_POS_ART</a:t>
                      </a:r>
                    </a:p>
                  </a:txBody>
                  <a:tcPr marL="0" marR="0" marT="0" marB="0" anchor="ctr"/>
                </a:tc>
                <a:tc>
                  <a:txBody>
                    <a:bodyPr/>
                    <a:lstStyle/>
                    <a:p>
                      <a:pPr algn="l" fontAlgn="ctr"/>
                      <a:r>
                        <a:rPr lang="en-US" sz="1400" b="1" i="0" u="none" strike="noStrike">
                          <a:solidFill>
                            <a:schemeClr val="bg1"/>
                          </a:solidFill>
                          <a:effectLst/>
                          <a:latin typeface="Calibri" panose="020F0502020204030204" pitchFamily="34" charset="0"/>
                        </a:rPr>
                        <a:t>EID coverage [%]</a:t>
                      </a:r>
                    </a:p>
                  </a:txBody>
                  <a:tcPr marL="0" marR="0" marT="0" marB="0" anchor="ctr"/>
                </a:tc>
                <a:tc>
                  <a:txBody>
                    <a:bodyPr/>
                    <a:lstStyle/>
                    <a:p>
                      <a:pPr algn="l" fontAlgn="ctr"/>
                      <a:r>
                        <a:rPr lang="en-US" sz="1400" b="1" i="0" u="none" strike="noStrike">
                          <a:solidFill>
                            <a:schemeClr val="bg1"/>
                          </a:solidFill>
                          <a:effectLst/>
                          <a:latin typeface="Calibri" panose="020F0502020204030204" pitchFamily="34" charset="0"/>
                        </a:rPr>
                        <a:t>2 Mon EID coverage [%]</a:t>
                      </a:r>
                    </a:p>
                  </a:txBody>
                  <a:tcPr marL="0" marR="0" marT="0" marB="0" anchor="ctr"/>
                </a:tc>
                <a:extLst>
                  <a:ext uri="{0D108BD9-81ED-4DB2-BD59-A6C34878D82A}">
                    <a16:rowId xmlns:a16="http://schemas.microsoft.com/office/drawing/2014/main" xmlns="" val="3381144616"/>
                  </a:ext>
                </a:extLst>
              </a:tr>
              <a:tr h="330122">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7</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26%</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20%</a:t>
                      </a:r>
                    </a:p>
                  </a:txBody>
                  <a:tcPr marL="0" marR="0" marT="0" marB="0" anchor="ctr"/>
                </a:tc>
                <a:extLst>
                  <a:ext uri="{0D108BD9-81ED-4DB2-BD59-A6C34878D82A}">
                    <a16:rowId xmlns:a16="http://schemas.microsoft.com/office/drawing/2014/main" xmlns="" val="4275879171"/>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109</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121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112%</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83%</a:t>
                      </a:r>
                    </a:p>
                  </a:txBody>
                  <a:tcPr marL="0" marR="0" marT="0" marB="0" anchor="ctr"/>
                </a:tc>
                <a:extLst>
                  <a:ext uri="{0D108BD9-81ED-4DB2-BD59-A6C34878D82A}">
                    <a16:rowId xmlns:a16="http://schemas.microsoft.com/office/drawing/2014/main" xmlns="" val="1302595159"/>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38%</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38%</a:t>
                      </a:r>
                    </a:p>
                  </a:txBody>
                  <a:tcPr marL="0" marR="0" marT="0" marB="0" anchor="ctr"/>
                </a:tc>
                <a:extLst>
                  <a:ext uri="{0D108BD9-81ED-4DB2-BD59-A6C34878D82A}">
                    <a16:rowId xmlns:a16="http://schemas.microsoft.com/office/drawing/2014/main" xmlns="" val="1696024374"/>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20%</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13%</a:t>
                      </a:r>
                    </a:p>
                  </a:txBody>
                  <a:tcPr marL="0" marR="0" marT="0" marB="0" anchor="ctr"/>
                </a:tc>
                <a:extLst>
                  <a:ext uri="{0D108BD9-81ED-4DB2-BD59-A6C34878D82A}">
                    <a16:rowId xmlns:a16="http://schemas.microsoft.com/office/drawing/2014/main" xmlns="" val="964400318"/>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50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36</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solidFill>
                      <a:srgbClr val="FFFF0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116%</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72%</a:t>
                      </a:r>
                    </a:p>
                  </a:txBody>
                  <a:tcPr marL="0" marR="0" marT="0" marB="0" anchor="ctr"/>
                </a:tc>
                <a:extLst>
                  <a:ext uri="{0D108BD9-81ED-4DB2-BD59-A6C34878D82A}">
                    <a16:rowId xmlns:a16="http://schemas.microsoft.com/office/drawing/2014/main" xmlns="" val="3829859197"/>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98</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109</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84</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25</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4</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solidFill>
                      <a:srgbClr val="FFFF0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111%</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86%</a:t>
                      </a:r>
                    </a:p>
                  </a:txBody>
                  <a:tcPr marL="0" marR="0" marT="0" marB="0" anchor="ctr"/>
                </a:tc>
                <a:extLst>
                  <a:ext uri="{0D108BD9-81ED-4DB2-BD59-A6C34878D82A}">
                    <a16:rowId xmlns:a16="http://schemas.microsoft.com/office/drawing/2014/main" xmlns="" val="1777888957"/>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6</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12</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113%</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38%</a:t>
                      </a:r>
                    </a:p>
                  </a:txBody>
                  <a:tcPr marL="0" marR="0" marT="0" marB="0" anchor="ctr"/>
                </a:tc>
                <a:extLst>
                  <a:ext uri="{0D108BD9-81ED-4DB2-BD59-A6C34878D82A}">
                    <a16:rowId xmlns:a16="http://schemas.microsoft.com/office/drawing/2014/main" xmlns="" val="10002"/>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25%</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13%</a:t>
                      </a:r>
                    </a:p>
                  </a:txBody>
                  <a:tcPr marL="0" marR="0" marT="0" marB="0" anchor="ctr"/>
                </a:tc>
                <a:extLst>
                  <a:ext uri="{0D108BD9-81ED-4DB2-BD59-A6C34878D82A}">
                    <a16:rowId xmlns:a16="http://schemas.microsoft.com/office/drawing/2014/main" xmlns="" val="10003"/>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34</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121%</a:t>
                      </a:r>
                    </a:p>
                  </a:txBody>
                  <a:tcPr marL="0" marR="0" marT="0" marB="0" anchor="ctr"/>
                </a:tc>
                <a:tc>
                  <a:txBody>
                    <a:bodyPr/>
                    <a:lstStyle/>
                    <a:p>
                      <a:pPr algn="ctr" fontAlgn="ctr"/>
                      <a:r>
                        <a:rPr lang="en-US" sz="1400" b="0" i="0" u="none" strike="noStrike">
                          <a:solidFill>
                            <a:schemeClr val="tx2">
                              <a:lumMod val="25000"/>
                            </a:schemeClr>
                          </a:solidFill>
                          <a:effectLst/>
                          <a:latin typeface="Calibri" panose="020F0502020204030204" pitchFamily="34" charset="0"/>
                        </a:rPr>
                        <a:t>57%</a:t>
                      </a:r>
                    </a:p>
                  </a:txBody>
                  <a:tcPr marL="0" marR="0" marT="0" marB="0" anchor="ctr"/>
                </a:tc>
                <a:extLst>
                  <a:ext uri="{0D108BD9-81ED-4DB2-BD59-A6C34878D82A}">
                    <a16:rowId xmlns:a16="http://schemas.microsoft.com/office/drawing/2014/main" xmlns="" val="10014"/>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191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191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122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75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47</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64%</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39%</a:t>
                      </a:r>
                    </a:p>
                  </a:txBody>
                  <a:tcPr marL="0" marR="0" marT="0" marB="0" anchor="ctr"/>
                </a:tc>
                <a:extLst>
                  <a:ext uri="{0D108BD9-81ED-4DB2-BD59-A6C34878D82A}">
                    <a16:rowId xmlns:a16="http://schemas.microsoft.com/office/drawing/2014/main" xmlns="" val="3327459215"/>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18</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24%</a:t>
                      </a:r>
                    </a:p>
                  </a:txBody>
                  <a:tcPr marL="0" marR="0" marT="0" marB="0" anchor="ctr"/>
                </a:tc>
                <a:extLst>
                  <a:ext uri="{0D108BD9-81ED-4DB2-BD59-A6C34878D82A}">
                    <a16:rowId xmlns:a16="http://schemas.microsoft.com/office/drawing/2014/main" xmlns="" val="10016"/>
                  </a:ext>
                </a:extLst>
              </a:tr>
              <a:tr h="27510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239</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239</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164</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81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103%</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69%</a:t>
                      </a:r>
                    </a:p>
                  </a:txBody>
                  <a:tcPr marL="0" marR="0" marT="0" marB="0" anchor="ctr"/>
                </a:tc>
                <a:extLst>
                  <a:ext uri="{0D108BD9-81ED-4DB2-BD59-A6C34878D82A}">
                    <a16:rowId xmlns:a16="http://schemas.microsoft.com/office/drawing/2014/main" xmlns="" val="10017"/>
                  </a:ext>
                </a:extLst>
              </a:tr>
              <a:tr h="249477">
                <a:tc>
                  <a:txBody>
                    <a:bodyPr/>
                    <a:lstStyle/>
                    <a:p>
                      <a:pPr algn="l" fontAlgn="ct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3</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0</a:t>
                      </a:r>
                    </a:p>
                  </a:txBody>
                  <a:tcPr marL="0" marR="0" marT="0"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n/a</a:t>
                      </a:r>
                    </a:p>
                  </a:txBody>
                  <a:tcPr marL="0" marR="0" marT="0" marB="0" anchor="ctr"/>
                </a:tc>
                <a:tc>
                  <a:txBody>
                    <a:bodyPr/>
                    <a:lstStyle/>
                    <a:p>
                      <a:pPr algn="ctr" fontAlgn="ctr"/>
                      <a:r>
                        <a:rPr lang="en-US" sz="1400" b="0" i="0" u="none" strike="noStrike" dirty="0">
                          <a:solidFill>
                            <a:schemeClr val="tx2">
                              <a:lumMod val="25000"/>
                            </a:schemeClr>
                          </a:solidFill>
                          <a:effectLst/>
                          <a:latin typeface="Calibri" panose="020F0502020204030204" pitchFamily="34" charset="0"/>
                        </a:rPr>
                        <a:t>n/a</a:t>
                      </a:r>
                    </a:p>
                  </a:txBody>
                  <a:tcPr marL="0" marR="0" marT="0" marB="0" anchor="ctr"/>
                </a:tc>
                <a:extLst>
                  <a:ext uri="{0D108BD9-81ED-4DB2-BD59-A6C34878D82A}">
                    <a16:rowId xmlns:a16="http://schemas.microsoft.com/office/drawing/2014/main" xmlns="" val="10021"/>
                  </a:ext>
                </a:extLst>
              </a:tr>
              <a:tr h="256901">
                <a:tc>
                  <a:txBody>
                    <a:bodyPr/>
                    <a:lstStyle/>
                    <a:p>
                      <a:pPr algn="l" fontAlgn="b"/>
                      <a:r>
                        <a:rPr lang="en-US" sz="1200" b="1" i="0" u="none" strike="noStrike">
                          <a:solidFill>
                            <a:srgbClr val="000000"/>
                          </a:solidFill>
                          <a:effectLst/>
                          <a:latin typeface="Calibri" panose="020F0502020204030204" pitchFamily="34" charset="0"/>
                        </a:rPr>
                        <a:t>Total</a:t>
                      </a:r>
                    </a:p>
                  </a:txBody>
                  <a:tcPr marL="0" marR="0" marT="0" marB="0" anchor="b"/>
                </a:tc>
                <a:tc>
                  <a:txBody>
                    <a:bodyPr/>
                    <a:lstStyle/>
                    <a:p>
                      <a:pPr algn="ctr" rtl="0" fontAlgn="b"/>
                      <a:r>
                        <a:rPr lang="x-none" sz="1400" b="1" i="0" u="none" strike="noStrike" dirty="0">
                          <a:solidFill>
                            <a:srgbClr val="000000"/>
                          </a:solidFill>
                          <a:effectLst/>
                          <a:latin typeface="Calibri" panose="020F0502020204030204" pitchFamily="34" charset="0"/>
                        </a:rPr>
                        <a:t>817</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816</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732</a:t>
                      </a:r>
                    </a:p>
                  </a:txBody>
                  <a:tcPr marL="6351" marR="6351" marT="6350" marB="0" anchor="b"/>
                </a:tc>
                <a:tc>
                  <a:txBody>
                    <a:bodyPr/>
                    <a:lstStyle/>
                    <a:p>
                      <a:pPr algn="ctr" rtl="0" fontAlgn="b"/>
                      <a:r>
                        <a:rPr lang="x-none" sz="1400" b="1" i="0" u="none" strike="noStrike" dirty="0">
                          <a:solidFill>
                            <a:srgbClr val="000000"/>
                          </a:solidFill>
                          <a:effectLst/>
                          <a:latin typeface="Calibri" panose="020F0502020204030204" pitchFamily="34" charset="0"/>
                        </a:rPr>
                        <a:t>490</a:t>
                      </a:r>
                    </a:p>
                  </a:txBody>
                  <a:tcPr marL="6351" marR="6351" marT="6350" marB="0" anchor="b"/>
                </a:tc>
                <a:tc>
                  <a:txBody>
                    <a:bodyPr/>
                    <a:lstStyle/>
                    <a:p>
                      <a:pPr algn="ctr" rtl="0" fontAlgn="b"/>
                      <a:r>
                        <a:rPr lang="x-none" sz="1400" b="1" i="0" u="none" strike="noStrike" dirty="0">
                          <a:solidFill>
                            <a:srgbClr val="000000"/>
                          </a:solidFill>
                          <a:effectLst/>
                          <a:latin typeface="Calibri" panose="020F0502020204030204" pitchFamily="34" charset="0"/>
                        </a:rPr>
                        <a:t>242</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18</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16</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89%</a:t>
                      </a:r>
                    </a:p>
                  </a:txBody>
                  <a:tcPr marL="6351" marR="6351" marT="6350" marB="0" anchor="b"/>
                </a:tc>
                <a:tc>
                  <a:txBody>
                    <a:bodyPr/>
                    <a:lstStyle/>
                    <a:p>
                      <a:pPr algn="ctr" rtl="0" fontAlgn="ctr"/>
                      <a:r>
                        <a:rPr lang="x-none" sz="1400" b="1" i="0" u="none" strike="noStrike" dirty="0">
                          <a:solidFill>
                            <a:srgbClr val="000000"/>
                          </a:solidFill>
                          <a:effectLst/>
                          <a:latin typeface="Calibri" panose="020F0502020204030204" pitchFamily="34" charset="0"/>
                        </a:rPr>
                        <a:t>67%</a:t>
                      </a:r>
                    </a:p>
                  </a:txBody>
                  <a:tcPr marL="6351" marR="6351" marT="6350" marB="0" anchor="ctr"/>
                </a:tc>
                <a:extLst>
                  <a:ext uri="{0D108BD9-81ED-4DB2-BD59-A6C34878D82A}">
                    <a16:rowId xmlns:a16="http://schemas.microsoft.com/office/drawing/2014/main" xmlns="" val="10022"/>
                  </a:ext>
                </a:extLst>
              </a:tr>
            </a:tbl>
          </a:graphicData>
        </a:graphic>
      </p:graphicFrame>
    </p:spTree>
    <p:extLst>
      <p:ext uri="{BB962C8B-B14F-4D97-AF65-F5344CB8AC3E}">
        <p14:creationId xmlns:p14="http://schemas.microsoft.com/office/powerpoint/2010/main" val="285698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996928" y="219335"/>
            <a:ext cx="9954973" cy="570920"/>
          </a:xfrm>
        </p:spPr>
        <p:txBody>
          <a:bodyPr>
            <a:noAutofit/>
          </a:bodyPr>
          <a:lstStyle/>
          <a:p>
            <a:pPr algn="ctr"/>
            <a:r>
              <a:rPr lang="en-US" sz="2400">
                <a:solidFill>
                  <a:srgbClr val="000000"/>
                </a:solidFill>
                <a:latin typeface="Arial Black" panose="020B0A04020102020204" pitchFamily="34" charset="0"/>
              </a:rPr>
              <a:t>FY21 cumulative EID Results by age groups</a:t>
            </a:r>
            <a:br>
              <a:rPr lang="en-US" sz="2400">
                <a:solidFill>
                  <a:srgbClr val="000000"/>
                </a:solidFill>
                <a:latin typeface="Arial Black" panose="020B0A04020102020204" pitchFamily="34" charset="0"/>
              </a:rPr>
            </a:br>
            <a:endParaRPr lang="en-US" sz="2400">
              <a:solidFill>
                <a:srgbClr val="000000"/>
              </a:solidFill>
              <a:latin typeface="Arial Black" panose="020B0A04020102020204" pitchFamily="34" charset="0"/>
            </a:endParaRPr>
          </a:p>
        </p:txBody>
      </p:sp>
      <p:sp>
        <p:nvSpPr>
          <p:cNvPr id="3" name="Slide Number Placeholder 2"/>
          <p:cNvSpPr>
            <a:spLocks noGrp="1"/>
          </p:cNvSpPr>
          <p:nvPr>
            <p:ph type="sldNum" sz="quarter" idx="4294967295"/>
          </p:nvPr>
        </p:nvSpPr>
        <p:spPr>
          <a:xfrm>
            <a:off x="9347200" y="6356354"/>
            <a:ext cx="28448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911164-B9C6-4304-B15A-ED5377644342}" type="slidenum">
              <a:rPr kumimoji="0" lang="en-US" sz="1200" b="0" i="0" u="none" strike="noStrike" kern="1200" cap="none" spc="0" normalizeH="0" baseline="0" noProof="0" smtClean="0">
                <a:ln>
                  <a:noFill/>
                </a:ln>
                <a:solidFill>
                  <a:srgbClr val="4B545B">
                    <a:tint val="75000"/>
                  </a:srgb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4B545B">
                  <a:tint val="75000"/>
                </a:srgbClr>
              </a:solidFill>
              <a:effectLst/>
              <a:uLnTx/>
              <a:uFillTx/>
              <a:latin typeface="Calibri"/>
              <a:ea typeface="+mn-ea"/>
              <a:cs typeface="+mn-cs"/>
            </a:endParaRPr>
          </a:p>
        </p:txBody>
      </p:sp>
      <p:sp>
        <p:nvSpPr>
          <p:cNvPr id="4" name="TextBox 3"/>
          <p:cNvSpPr txBox="1"/>
          <p:nvPr/>
        </p:nvSpPr>
        <p:spPr>
          <a:xfrm>
            <a:off x="1176482" y="5894400"/>
            <a:ext cx="10590468" cy="923330"/>
          </a:xfrm>
          <a:prstGeom prst="rect">
            <a:avLst/>
          </a:prstGeom>
          <a:solidFill>
            <a:schemeClr val="bg1"/>
          </a:solidFill>
          <a:ln>
            <a:solidFill>
              <a:schemeClr val="accent6">
                <a:lumMod val="20000"/>
                <a:lumOff val="80000"/>
              </a:schemeClr>
            </a:solidFill>
          </a:ln>
        </p:spPr>
        <p:txBody>
          <a:bodyPr wrap="square" rtlCol="0">
            <a:spAutoFit/>
          </a:bodyPr>
          <a:lstStyle/>
          <a:p>
            <a:pPr marL="285750" indent="-285750">
              <a:buFont typeface="Arial" panose="020B0604020202020204" pitchFamily="34" charset="0"/>
              <a:buChar char="•"/>
            </a:pPr>
            <a:r>
              <a:rPr lang="en-US"/>
              <a:t>The positivity is 2.2% for infants tested &lt;2 months, while it is 12% for infants tested at age of 2-12 months and 62% for infants tested &gt;12 months. ICAP will work with mentor mothers and HF team to track mother baby pair for early testing and enrolment in HEI care</a:t>
            </a:r>
          </a:p>
        </p:txBody>
      </p:sp>
      <p:graphicFrame>
        <p:nvGraphicFramePr>
          <p:cNvPr id="8" name="Chart 7"/>
          <p:cNvGraphicFramePr>
            <a:graphicFrameLocks/>
          </p:cNvGraphicFramePr>
          <p:nvPr>
            <p:extLst>
              <p:ext uri="{D42A27DB-BD31-4B8C-83A1-F6EECF244321}">
                <p14:modId xmlns:p14="http://schemas.microsoft.com/office/powerpoint/2010/main" val="1336085108"/>
              </p:ext>
            </p:extLst>
          </p:nvPr>
        </p:nvGraphicFramePr>
        <p:xfrm>
          <a:off x="996928" y="886513"/>
          <a:ext cx="10770023" cy="49116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6246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941" y="454570"/>
            <a:ext cx="6266936" cy="570920"/>
          </a:xfrm>
        </p:spPr>
        <p:txBody>
          <a:bodyPr>
            <a:normAutofit fontScale="90000"/>
          </a:bodyPr>
          <a:lstStyle/>
          <a:p>
            <a:r>
              <a:rPr lang="en-US"/>
              <a:t>FY 21 EID Testing in 14 POCT sites  by quarter</a:t>
            </a:r>
            <a:br>
              <a:rPr lang="en-US"/>
            </a:br>
            <a:endParaRPr lang="en-US"/>
          </a:p>
        </p:txBody>
      </p:sp>
      <p:graphicFrame>
        <p:nvGraphicFramePr>
          <p:cNvPr id="4" name="Chart 3">
            <a:extLst>
              <a:ext uri="{FF2B5EF4-FFF2-40B4-BE49-F238E27FC236}">
                <a16:creationId xmlns:a16="http://schemas.microsoft.com/office/drawing/2014/main" xmlns="" id="{00000000-0008-0000-0000-000005000000}"/>
              </a:ext>
            </a:extLst>
          </p:cNvPr>
          <p:cNvGraphicFramePr>
            <a:graphicFrameLocks/>
          </p:cNvGraphicFramePr>
          <p:nvPr>
            <p:extLst>
              <p:ext uri="{D42A27DB-BD31-4B8C-83A1-F6EECF244321}">
                <p14:modId xmlns:p14="http://schemas.microsoft.com/office/powerpoint/2010/main" val="2289575018"/>
              </p:ext>
            </p:extLst>
          </p:nvPr>
        </p:nvGraphicFramePr>
        <p:xfrm>
          <a:off x="1072478" y="1025493"/>
          <a:ext cx="6917972" cy="4235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05649009"/>
              </p:ext>
            </p:extLst>
          </p:nvPr>
        </p:nvGraphicFramePr>
        <p:xfrm>
          <a:off x="8482036" y="1326327"/>
          <a:ext cx="3503637" cy="3934991"/>
        </p:xfrm>
        <a:graphic>
          <a:graphicData uri="http://schemas.openxmlformats.org/drawingml/2006/table">
            <a:tbl>
              <a:tblPr>
                <a:tableStyleId>{E8B1032C-EA38-4F05-BA0D-38AFFFC7BED3}</a:tableStyleId>
              </a:tblPr>
              <a:tblGrid>
                <a:gridCol w="1759244">
                  <a:extLst>
                    <a:ext uri="{9D8B030D-6E8A-4147-A177-3AD203B41FA5}">
                      <a16:colId xmlns:a16="http://schemas.microsoft.com/office/drawing/2014/main" xmlns="" val="786552232"/>
                    </a:ext>
                  </a:extLst>
                </a:gridCol>
                <a:gridCol w="1744393">
                  <a:extLst>
                    <a:ext uri="{9D8B030D-6E8A-4147-A177-3AD203B41FA5}">
                      <a16:colId xmlns:a16="http://schemas.microsoft.com/office/drawing/2014/main" xmlns="" val="3646235065"/>
                    </a:ext>
                  </a:extLst>
                </a:gridCol>
              </a:tblGrid>
              <a:tr h="450556">
                <a:tc>
                  <a:txBody>
                    <a:bodyPr/>
                    <a:lstStyle/>
                    <a:p>
                      <a:pPr algn="l" fontAlgn="ctr"/>
                      <a:r>
                        <a:rPr lang="en-US" sz="1400" u="none" strike="noStrike" dirty="0">
                          <a:solidFill>
                            <a:schemeClr val="bg1"/>
                          </a:solidFill>
                          <a:effectLst/>
                        </a:rPr>
                        <a:t>Facility</a:t>
                      </a:r>
                      <a:endParaRPr lang="en-US" sz="1400" b="0"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l" fontAlgn="b"/>
                      <a:r>
                        <a:rPr lang="en-US" sz="1400" u="none" strike="noStrike">
                          <a:solidFill>
                            <a:schemeClr val="bg1"/>
                          </a:solidFill>
                          <a:effectLst/>
                        </a:rPr>
                        <a:t>Total EID Samples Tested</a:t>
                      </a:r>
                      <a:endParaRPr lang="en-US" sz="1400" b="0" i="0" u="none" strike="noStrike">
                        <a:solidFill>
                          <a:schemeClr val="bg1"/>
                        </a:solidFill>
                        <a:effectLst/>
                        <a:latin typeface="Arial" panose="020B0604020202020204" pitchFamily="34" charset="0"/>
                      </a:endParaRPr>
                    </a:p>
                  </a:txBody>
                  <a:tcPr marL="9525" marR="9525" marT="9525" marB="0" anchor="b">
                    <a:solidFill>
                      <a:schemeClr val="accent1">
                        <a:lumMod val="50000"/>
                      </a:schemeClr>
                    </a:solidFill>
                  </a:tcPr>
                </a:tc>
                <a:extLst>
                  <a:ext uri="{0D108BD9-81ED-4DB2-BD59-A6C34878D82A}">
                    <a16:rowId xmlns:a16="http://schemas.microsoft.com/office/drawing/2014/main" xmlns="" val="1054094903"/>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36</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657096769"/>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56</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3093961707"/>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20</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3759418407"/>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62</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2783763491"/>
                  </a:ext>
                </a:extLst>
              </a:tr>
              <a:tr h="230197">
                <a:tc>
                  <a:txBody>
                    <a:bodyPr/>
                    <a:lstStyle/>
                    <a:p>
                      <a:pPr algn="l" fontAlgn="b"/>
                      <a:endParaRPr lang="en-US" sz="1400" b="0" i="0" u="none" strike="noStrike">
                        <a:effectLst/>
                        <a:latin typeface="Arial" panose="020B0604020202020204" pitchFamily="34" charset="0"/>
                      </a:endParaRPr>
                    </a:p>
                  </a:txBody>
                  <a:tcPr marL="9525" marR="9525" marT="9525" marB="0" anchor="b"/>
                </a:tc>
                <a:tc>
                  <a:txBody>
                    <a:bodyPr/>
                    <a:lstStyle/>
                    <a:p>
                      <a:pPr algn="ctr" fontAlgn="b"/>
                      <a:r>
                        <a:rPr lang="en-US" sz="1400" u="none" strike="noStrike">
                          <a:effectLst/>
                        </a:rPr>
                        <a:t>107</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2404605788"/>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15</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1860367577"/>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306338218"/>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63</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3845125370"/>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92</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2274868419"/>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tc>
                <a:tc>
                  <a:txBody>
                    <a:bodyPr/>
                    <a:lstStyle/>
                    <a:p>
                      <a:pPr algn="ctr" fontAlgn="b"/>
                      <a:r>
                        <a:rPr lang="en-US" sz="1400" u="none" strike="noStrike">
                          <a:effectLst/>
                        </a:rPr>
                        <a:t>36</a:t>
                      </a:r>
                      <a:endParaRPr lang="en-US" sz="14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xmlns="" val="3889196113"/>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US" sz="1400" u="none" strike="noStrike">
                          <a:effectLst/>
                        </a:rPr>
                        <a:t>513</a:t>
                      </a:r>
                      <a:endParaRPr lang="en-US" sz="1400" b="0" i="0" u="none" strike="noStrike">
                        <a:effectLst/>
                        <a:latin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xmlns="" val="1859442202"/>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US" sz="1400" u="none" strike="noStrike">
                          <a:effectLst/>
                        </a:rPr>
                        <a:t>231</a:t>
                      </a:r>
                      <a:endParaRPr lang="en-US" sz="1400" b="0" i="0" u="none" strike="noStrike">
                        <a:effectLst/>
                        <a:latin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xmlns="" val="3529901124"/>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US" sz="1400" u="none" strike="noStrike">
                          <a:effectLst/>
                        </a:rPr>
                        <a:t>77</a:t>
                      </a:r>
                      <a:endParaRPr lang="en-US" sz="1400" b="0" i="0" u="none" strike="noStrike">
                        <a:effectLst/>
                        <a:latin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xmlns="" val="3814826579"/>
                  </a:ext>
                </a:extLst>
              </a:tr>
              <a:tr h="230197">
                <a:tc>
                  <a:txBody>
                    <a:bodyPr/>
                    <a:lstStyle/>
                    <a:p>
                      <a:pPr algn="l" fontAlgn="b"/>
                      <a:endParaRPr lang="en-US" sz="1400" b="0" i="0" u="none" strike="noStrike" dirty="0">
                        <a:effectLst/>
                        <a:latin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US" sz="1400" u="none" strike="noStrike" dirty="0">
                          <a:effectLst/>
                        </a:rPr>
                        <a:t>79</a:t>
                      </a:r>
                      <a:endParaRPr lang="en-US" sz="1400" b="0" i="0" u="none" strike="noStrike" dirty="0">
                        <a:effectLst/>
                        <a:latin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xmlns="" val="1609849400"/>
                  </a:ext>
                </a:extLst>
              </a:tr>
              <a:tr h="261677">
                <a:tc>
                  <a:txBody>
                    <a:bodyPr/>
                    <a:lstStyle/>
                    <a:p>
                      <a:pPr algn="l" fontAlgn="b"/>
                      <a:r>
                        <a:rPr lang="en-US" sz="1600" b="1" u="none" strike="noStrike" dirty="0">
                          <a:effectLst/>
                        </a:rPr>
                        <a:t>Total</a:t>
                      </a:r>
                      <a:endParaRPr lang="en-US" sz="1600" b="1" i="0" u="none" strike="noStrike" dirty="0">
                        <a:effectLst/>
                        <a:latin typeface="Arial" panose="020B0604020202020204" pitchFamily="34" charset="0"/>
                      </a:endParaRPr>
                    </a:p>
                  </a:txBody>
                  <a:tcPr marL="9525" marR="9525" marT="9525" marB="0" anchor="b"/>
                </a:tc>
                <a:tc>
                  <a:txBody>
                    <a:bodyPr/>
                    <a:lstStyle/>
                    <a:p>
                      <a:pPr algn="ctr" fontAlgn="b"/>
                      <a:r>
                        <a:rPr lang="en-US" sz="1600" b="1" u="none" strike="noStrike" dirty="0">
                          <a:effectLst/>
                        </a:rPr>
                        <a:t>1387</a:t>
                      </a:r>
                      <a:endParaRPr lang="en-US" sz="16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xmlns="" val="402808965"/>
                  </a:ext>
                </a:extLst>
              </a:tr>
            </a:tbl>
          </a:graphicData>
        </a:graphic>
      </p:graphicFrame>
      <p:sp>
        <p:nvSpPr>
          <p:cNvPr id="6" name="Title 1"/>
          <p:cNvSpPr txBox="1">
            <a:spLocks/>
          </p:cNvSpPr>
          <p:nvPr/>
        </p:nvSpPr>
        <p:spPr>
          <a:xfrm>
            <a:off x="8482036" y="740030"/>
            <a:ext cx="3503637" cy="57092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a:t>FY 21 EID Testing by site</a:t>
            </a:r>
          </a:p>
        </p:txBody>
      </p:sp>
    </p:spTree>
    <p:extLst>
      <p:ext uri="{BB962C8B-B14F-4D97-AF65-F5344CB8AC3E}">
        <p14:creationId xmlns:p14="http://schemas.microsoft.com/office/powerpoint/2010/main" val="1263541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000">
                <a:solidFill>
                  <a:schemeClr val="bg1"/>
                </a:solidFill>
              </a:rPr>
              <a:t>TB/HIV</a:t>
            </a:r>
            <a:br>
              <a:rPr lang="en-US" sz="4000">
                <a:solidFill>
                  <a:schemeClr val="bg1"/>
                </a:solidFill>
              </a:rPr>
            </a:br>
            <a:endParaRPr lang="en-US" sz="4000"/>
          </a:p>
        </p:txBody>
      </p:sp>
      <p:sp>
        <p:nvSpPr>
          <p:cNvPr id="2" name="Slide Number Placeholder 1"/>
          <p:cNvSpPr>
            <a:spLocks noGrp="1"/>
          </p:cNvSpPr>
          <p:nvPr>
            <p:ph type="sldNum" sz="quarter" idx="4294967295"/>
          </p:nvPr>
        </p:nvSpPr>
        <p:spPr>
          <a:xfrm>
            <a:off x="9347200" y="6356354"/>
            <a:ext cx="2844800" cy="365125"/>
          </a:xfrm>
        </p:spPr>
        <p:txBody>
          <a:bodyPr/>
          <a:lstStyle/>
          <a:p>
            <a:fld id="{70911164-B9C6-4304-B15A-ED5377644342}" type="slidenum">
              <a:rPr lang="en-US" smtClean="0"/>
              <a:t>25</a:t>
            </a:fld>
            <a:endParaRPr lang="en-US"/>
          </a:p>
        </p:txBody>
      </p:sp>
    </p:spTree>
    <p:extLst>
      <p:ext uri="{BB962C8B-B14F-4D97-AF65-F5344CB8AC3E}">
        <p14:creationId xmlns:p14="http://schemas.microsoft.com/office/powerpoint/2010/main" val="839420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28013" y="179618"/>
            <a:ext cx="10882987" cy="413940"/>
          </a:xfrm>
        </p:spPr>
        <p:txBody>
          <a:bodyPr>
            <a:noAutofit/>
          </a:bodyPr>
          <a:lstStyle/>
          <a:p>
            <a:r>
              <a:rPr lang="en-US" sz="2400">
                <a:solidFill>
                  <a:srgbClr val="000000"/>
                </a:solidFill>
                <a:latin typeface="Arial Black" panose="020B0A04020102020204" pitchFamily="34" charset="0"/>
              </a:rPr>
              <a:t>FY21 Cumulative TB_STAT Performance by County</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796249453"/>
              </p:ext>
            </p:extLst>
          </p:nvPr>
        </p:nvGraphicFramePr>
        <p:xfrm>
          <a:off x="928011" y="664250"/>
          <a:ext cx="11151696" cy="2488024"/>
        </p:xfrm>
        <a:graphic>
          <a:graphicData uri="http://schemas.openxmlformats.org/drawingml/2006/table">
            <a:tbl>
              <a:tblPr firstRow="1" bandRow="1">
                <a:tableStyleId>{7DF18680-E054-41AD-8BC1-D1AEF772440D}</a:tableStyleId>
              </a:tblPr>
              <a:tblGrid>
                <a:gridCol w="1654768">
                  <a:extLst>
                    <a:ext uri="{9D8B030D-6E8A-4147-A177-3AD203B41FA5}">
                      <a16:colId xmlns:a16="http://schemas.microsoft.com/office/drawing/2014/main" xmlns="" val="20000"/>
                    </a:ext>
                  </a:extLst>
                </a:gridCol>
                <a:gridCol w="2086445">
                  <a:extLst>
                    <a:ext uri="{9D8B030D-6E8A-4147-A177-3AD203B41FA5}">
                      <a16:colId xmlns:a16="http://schemas.microsoft.com/office/drawing/2014/main" xmlns="" val="20001"/>
                    </a:ext>
                  </a:extLst>
                </a:gridCol>
                <a:gridCol w="1683451">
                  <a:extLst>
                    <a:ext uri="{9D8B030D-6E8A-4147-A177-3AD203B41FA5}">
                      <a16:colId xmlns:a16="http://schemas.microsoft.com/office/drawing/2014/main" xmlns="" val="20002"/>
                    </a:ext>
                  </a:extLst>
                </a:gridCol>
                <a:gridCol w="2129711">
                  <a:extLst>
                    <a:ext uri="{9D8B030D-6E8A-4147-A177-3AD203B41FA5}">
                      <a16:colId xmlns:a16="http://schemas.microsoft.com/office/drawing/2014/main" xmlns="" val="20003"/>
                    </a:ext>
                  </a:extLst>
                </a:gridCol>
                <a:gridCol w="1738704">
                  <a:extLst>
                    <a:ext uri="{9D8B030D-6E8A-4147-A177-3AD203B41FA5}">
                      <a16:colId xmlns:a16="http://schemas.microsoft.com/office/drawing/2014/main" xmlns="" val="20004"/>
                    </a:ext>
                  </a:extLst>
                </a:gridCol>
                <a:gridCol w="1858617">
                  <a:extLst>
                    <a:ext uri="{9D8B030D-6E8A-4147-A177-3AD203B41FA5}">
                      <a16:colId xmlns:a16="http://schemas.microsoft.com/office/drawing/2014/main" xmlns="" val="20005"/>
                    </a:ext>
                  </a:extLst>
                </a:gridCol>
              </a:tblGrid>
              <a:tr h="866744">
                <a:tc>
                  <a:txBody>
                    <a:bodyPr/>
                    <a:lstStyle/>
                    <a:p>
                      <a:r>
                        <a:rPr lang="en-US" sz="1800" dirty="0"/>
                        <a:t>County</a:t>
                      </a:r>
                      <a:endParaRPr lang="en-US" sz="1800" dirty="0">
                        <a:latin typeface="+mn-lt"/>
                      </a:endParaRPr>
                    </a:p>
                  </a:txBody>
                  <a:tcPr marL="84711" marR="84711"/>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800" dirty="0"/>
                        <a:t>TB cases Registered</a:t>
                      </a:r>
                      <a:r>
                        <a:rPr lang="en-US" sz="1800" baseline="0" dirty="0"/>
                        <a:t> </a:t>
                      </a:r>
                    </a:p>
                    <a:p>
                      <a:pPr marL="0" marR="0" indent="0" algn="l" defTabSz="914354" rtl="0" eaLnBrk="1" fontAlgn="auto" latinLnBrk="0" hangingPunct="1">
                        <a:lnSpc>
                          <a:spcPct val="100000"/>
                        </a:lnSpc>
                        <a:spcBef>
                          <a:spcPts val="0"/>
                        </a:spcBef>
                        <a:spcAft>
                          <a:spcPts val="0"/>
                        </a:spcAft>
                        <a:buClrTx/>
                        <a:buSzTx/>
                        <a:buFontTx/>
                        <a:buNone/>
                        <a:tabLst/>
                        <a:defRPr/>
                      </a:pPr>
                      <a:r>
                        <a:rPr lang="en-US" sz="1800" baseline="0" dirty="0"/>
                        <a:t>(</a:t>
                      </a:r>
                      <a:r>
                        <a:rPr lang="en-US" sz="1800" dirty="0"/>
                        <a:t>New/Relapse</a:t>
                      </a:r>
                      <a:r>
                        <a:rPr lang="en-US" sz="1800" baseline="0" dirty="0"/>
                        <a:t>) (A)</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a:t>FY21 TB_STAT</a:t>
                      </a:r>
                      <a:r>
                        <a:rPr lang="en-US" sz="1800" baseline="0"/>
                        <a:t> (B)</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TB_STAT Coverage</a:t>
                      </a:r>
                      <a:r>
                        <a:rPr lang="en-US" sz="1800" baseline="0" dirty="0"/>
                        <a:t> (%) (B/A)</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FY</a:t>
                      </a:r>
                      <a:r>
                        <a:rPr lang="en-US" sz="1800" baseline="0" dirty="0"/>
                        <a:t> 21 TB_STAT Target (D)</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 FY21 TB-STAT  target ach. (B/D)</a:t>
                      </a:r>
                      <a:endParaRPr lang="en-US" sz="1800" dirty="0">
                        <a:latin typeface="+mn-lt"/>
                      </a:endParaRPr>
                    </a:p>
                  </a:txBody>
                  <a:tcPr/>
                </a:tc>
                <a:extLst>
                  <a:ext uri="{0D108BD9-81ED-4DB2-BD59-A6C34878D82A}">
                    <a16:rowId xmlns:a16="http://schemas.microsoft.com/office/drawing/2014/main" xmlns="" val="10000"/>
                  </a:ext>
                </a:extLst>
              </a:tr>
              <a:tr h="32425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4</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4</a:t>
                      </a:r>
                      <a:endParaRPr lang="en-US" sz="1400" b="0" i="0" u="none" strike="noStrike" dirty="0">
                        <a:solidFill>
                          <a:schemeClr val="tx2">
                            <a:lumMod val="25000"/>
                          </a:schemeClr>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No target</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n/a</a:t>
                      </a:r>
                    </a:p>
                  </a:txBody>
                  <a:tcPr marL="9525" marR="9525" marT="9525" marB="0" anchor="ctr"/>
                </a:tc>
                <a:extLst>
                  <a:ext uri="{0D108BD9-81ED-4DB2-BD59-A6C34878D82A}">
                    <a16:rowId xmlns:a16="http://schemas.microsoft.com/office/drawing/2014/main" xmlns="" val="10014"/>
                  </a:ext>
                </a:extLst>
              </a:tr>
              <a:tr h="324256">
                <a:tc>
                  <a:txBody>
                    <a:bodyPr/>
                    <a:lstStyle/>
                    <a:p>
                      <a:pPr algn="l" fontAlgn="b"/>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97</a:t>
                      </a:r>
                      <a:endParaRPr lang="en-US" sz="1400" b="0" i="0" u="none" strike="noStrike" dirty="0">
                        <a:solidFill>
                          <a:schemeClr val="tx2">
                            <a:lumMod val="25000"/>
                          </a:schemeClr>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156%</a:t>
                      </a:r>
                    </a:p>
                  </a:txBody>
                  <a:tcPr marL="9525" marR="9525" marT="9525" marB="0" anchor="ctr">
                    <a:solidFill>
                      <a:srgbClr val="92D050"/>
                    </a:solidFill>
                  </a:tcPr>
                </a:tc>
                <a:extLst>
                  <a:ext uri="{0D108BD9-81ED-4DB2-BD59-A6C34878D82A}">
                    <a16:rowId xmlns:a16="http://schemas.microsoft.com/office/drawing/2014/main" xmlns="" val="928230290"/>
                  </a:ext>
                </a:extLst>
              </a:tr>
              <a:tr h="32425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56</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56</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90%</a:t>
                      </a:r>
                    </a:p>
                  </a:txBody>
                  <a:tcPr marL="9525" marR="9525" marT="9525" marB="0" anchor="ctr">
                    <a:solidFill>
                      <a:srgbClr val="92D050"/>
                    </a:solidFill>
                  </a:tcPr>
                </a:tc>
                <a:extLst>
                  <a:ext uri="{0D108BD9-81ED-4DB2-BD59-A6C34878D82A}">
                    <a16:rowId xmlns:a16="http://schemas.microsoft.com/office/drawing/2014/main" xmlns="" val="4103430135"/>
                  </a:ext>
                </a:extLst>
              </a:tr>
              <a:tr h="32425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119</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115</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97%</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1438%</a:t>
                      </a:r>
                    </a:p>
                  </a:txBody>
                  <a:tcPr marL="9525" marR="9525" marT="9525" marB="0" anchor="ctr">
                    <a:solidFill>
                      <a:srgbClr val="92D050"/>
                    </a:solidFill>
                  </a:tcPr>
                </a:tc>
                <a:extLst>
                  <a:ext uri="{0D108BD9-81ED-4DB2-BD59-A6C34878D82A}">
                    <a16:rowId xmlns:a16="http://schemas.microsoft.com/office/drawing/2014/main" xmlns="" val="3500455859"/>
                  </a:ext>
                </a:extLst>
              </a:tr>
              <a:tr h="324256">
                <a:tc>
                  <a:txBody>
                    <a:bodyPr/>
                    <a:lstStyle/>
                    <a:p>
                      <a:pPr algn="l" fontAlgn="b"/>
                      <a:r>
                        <a:rPr lang="en-US" sz="1400" b="1" u="none" strike="noStrike" kern="1200" dirty="0">
                          <a:solidFill>
                            <a:srgbClr val="000000"/>
                          </a:solidFill>
                          <a:effectLst/>
                        </a:rPr>
                        <a:t>Total </a:t>
                      </a:r>
                      <a:endParaRPr lang="en-US" sz="1400" b="1" u="none" strike="noStrike" kern="1200" dirty="0">
                        <a:solidFill>
                          <a:srgbClr val="000000"/>
                        </a:solidFill>
                        <a:effectLst/>
                        <a:latin typeface="+mn-lt"/>
                        <a:ea typeface="+mn-ea"/>
                        <a:cs typeface="+mn-cs"/>
                      </a:endParaRPr>
                    </a:p>
                  </a:txBody>
                  <a:tcPr marL="8824" marR="8824" marT="9525" marB="0" anchor="ctr"/>
                </a:tc>
                <a:tc>
                  <a:txBody>
                    <a:bodyPr/>
                    <a:lstStyle/>
                    <a:p>
                      <a:pPr algn="ctr" rtl="0" fontAlgn="b"/>
                      <a:r>
                        <a:rPr lang="x-none" sz="1400" b="1" i="0" u="none" strike="noStrike">
                          <a:solidFill>
                            <a:srgbClr val="000000"/>
                          </a:solidFill>
                          <a:effectLst/>
                          <a:latin typeface="Calibri" panose="020F0502020204030204" pitchFamily="34" charset="0"/>
                        </a:rPr>
                        <a:t>276</a:t>
                      </a:r>
                    </a:p>
                  </a:txBody>
                  <a:tcPr marL="6351" marR="6351" marT="6350" marB="0" anchor="b"/>
                </a:tc>
                <a:tc>
                  <a:txBody>
                    <a:bodyPr/>
                    <a:lstStyle/>
                    <a:p>
                      <a:pPr algn="ctr" rtl="0" fontAlgn="b"/>
                      <a:r>
                        <a:rPr lang="x-none" sz="1400" b="1" i="0" u="none" strike="noStrike" dirty="0">
                          <a:solidFill>
                            <a:srgbClr val="000000"/>
                          </a:solidFill>
                          <a:effectLst/>
                          <a:latin typeface="Calibri" panose="020F0502020204030204" pitchFamily="34" charset="0"/>
                        </a:rPr>
                        <a:t>272</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99%</a:t>
                      </a:r>
                    </a:p>
                  </a:txBody>
                  <a:tcPr marL="6351" marR="6351" marT="6350" marB="0" anchor="b">
                    <a:solidFill>
                      <a:srgbClr val="92D050"/>
                    </a:solidFill>
                  </a:tcPr>
                </a:tc>
                <a:tc>
                  <a:txBody>
                    <a:bodyPr/>
                    <a:lstStyle/>
                    <a:p>
                      <a:pPr algn="ctr" rtl="0" fontAlgn="b"/>
                      <a:r>
                        <a:rPr lang="x-none" sz="1400" b="1" i="0" u="none" strike="noStrike">
                          <a:solidFill>
                            <a:srgbClr val="000000"/>
                          </a:solidFill>
                          <a:effectLst/>
                          <a:latin typeface="Calibri" panose="020F0502020204030204" pitchFamily="34" charset="0"/>
                        </a:rPr>
                        <a:t>132</a:t>
                      </a:r>
                    </a:p>
                  </a:txBody>
                  <a:tcPr marL="6351" marR="6351" marT="6350" marB="0" anchor="b"/>
                </a:tc>
                <a:tc>
                  <a:txBody>
                    <a:bodyPr/>
                    <a:lstStyle/>
                    <a:p>
                      <a:pPr algn="ctr" rtl="0" fontAlgn="b"/>
                      <a:r>
                        <a:rPr lang="x-none" sz="1400" b="1" i="0" u="none" strike="noStrike" dirty="0">
                          <a:solidFill>
                            <a:srgbClr val="000000"/>
                          </a:solidFill>
                          <a:effectLst/>
                          <a:latin typeface="Calibri" panose="020F0502020204030204" pitchFamily="34" charset="0"/>
                        </a:rPr>
                        <a:t>206%</a:t>
                      </a:r>
                    </a:p>
                  </a:txBody>
                  <a:tcPr marL="6351" marR="6351" marT="6350" marB="0" anchor="b">
                    <a:solidFill>
                      <a:srgbClr val="92D050"/>
                    </a:solidFill>
                  </a:tcPr>
                </a:tc>
                <a:extLst>
                  <a:ext uri="{0D108BD9-81ED-4DB2-BD59-A6C34878D82A}">
                    <a16:rowId xmlns:a16="http://schemas.microsoft.com/office/drawing/2014/main" xmlns="" val="651130022"/>
                  </a:ext>
                </a:extLst>
              </a:tr>
            </a:tbl>
          </a:graphicData>
        </a:graphic>
      </p:graphicFrame>
      <p:graphicFrame>
        <p:nvGraphicFramePr>
          <p:cNvPr id="2" name="Table 1">
            <a:extLst>
              <a:ext uri="{FF2B5EF4-FFF2-40B4-BE49-F238E27FC236}">
                <a16:creationId xmlns:a16="http://schemas.microsoft.com/office/drawing/2014/main" xmlns="" id="{A5575230-2FF1-4EBD-9CEE-21B8B9986318}"/>
              </a:ext>
            </a:extLst>
          </p:cNvPr>
          <p:cNvGraphicFramePr>
            <a:graphicFrameLocks noGrp="1"/>
          </p:cNvGraphicFramePr>
          <p:nvPr>
            <p:extLst>
              <p:ext uri="{D42A27DB-BD31-4B8C-83A1-F6EECF244321}">
                <p14:modId xmlns:p14="http://schemas.microsoft.com/office/powerpoint/2010/main" val="1850318716"/>
              </p:ext>
            </p:extLst>
          </p:nvPr>
        </p:nvGraphicFramePr>
        <p:xfrm>
          <a:off x="928013" y="3705730"/>
          <a:ext cx="11151696" cy="2972653"/>
        </p:xfrm>
        <a:graphic>
          <a:graphicData uri="http://schemas.openxmlformats.org/drawingml/2006/table">
            <a:tbl>
              <a:tblPr firstRow="1" bandRow="1">
                <a:tableStyleId>{7DF18680-E054-41AD-8BC1-D1AEF772440D}</a:tableStyleId>
              </a:tblPr>
              <a:tblGrid>
                <a:gridCol w="1654768">
                  <a:extLst>
                    <a:ext uri="{9D8B030D-6E8A-4147-A177-3AD203B41FA5}">
                      <a16:colId xmlns:a16="http://schemas.microsoft.com/office/drawing/2014/main" xmlns="" val="398892622"/>
                    </a:ext>
                  </a:extLst>
                </a:gridCol>
                <a:gridCol w="2086445">
                  <a:extLst>
                    <a:ext uri="{9D8B030D-6E8A-4147-A177-3AD203B41FA5}">
                      <a16:colId xmlns:a16="http://schemas.microsoft.com/office/drawing/2014/main" xmlns="" val="3321883133"/>
                    </a:ext>
                  </a:extLst>
                </a:gridCol>
                <a:gridCol w="1683451">
                  <a:extLst>
                    <a:ext uri="{9D8B030D-6E8A-4147-A177-3AD203B41FA5}">
                      <a16:colId xmlns:a16="http://schemas.microsoft.com/office/drawing/2014/main" xmlns="" val="4091240043"/>
                    </a:ext>
                  </a:extLst>
                </a:gridCol>
                <a:gridCol w="2129711">
                  <a:extLst>
                    <a:ext uri="{9D8B030D-6E8A-4147-A177-3AD203B41FA5}">
                      <a16:colId xmlns:a16="http://schemas.microsoft.com/office/drawing/2014/main" xmlns="" val="2865431780"/>
                    </a:ext>
                  </a:extLst>
                </a:gridCol>
                <a:gridCol w="1738704">
                  <a:extLst>
                    <a:ext uri="{9D8B030D-6E8A-4147-A177-3AD203B41FA5}">
                      <a16:colId xmlns:a16="http://schemas.microsoft.com/office/drawing/2014/main" xmlns="" val="3766527375"/>
                    </a:ext>
                  </a:extLst>
                </a:gridCol>
                <a:gridCol w="1858617">
                  <a:extLst>
                    <a:ext uri="{9D8B030D-6E8A-4147-A177-3AD203B41FA5}">
                      <a16:colId xmlns:a16="http://schemas.microsoft.com/office/drawing/2014/main" xmlns="" val="2864847415"/>
                    </a:ext>
                  </a:extLst>
                </a:gridCol>
              </a:tblGrid>
              <a:tr h="1035573">
                <a:tc>
                  <a:txBody>
                    <a:bodyPr/>
                    <a:lstStyle/>
                    <a:p>
                      <a:r>
                        <a:rPr lang="en-US" sz="1800" dirty="0"/>
                        <a:t>County</a:t>
                      </a:r>
                      <a:endParaRPr lang="en-US" sz="1800" dirty="0">
                        <a:latin typeface="+mn-lt"/>
                      </a:endParaRPr>
                    </a:p>
                  </a:txBody>
                  <a:tcPr marL="84711" marR="84711"/>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800" dirty="0"/>
                        <a:t>TB cases Registered</a:t>
                      </a:r>
                      <a:r>
                        <a:rPr lang="en-US" sz="1800" baseline="0" dirty="0"/>
                        <a:t> </a:t>
                      </a:r>
                    </a:p>
                    <a:p>
                      <a:pPr marL="0" marR="0" indent="0" algn="l" defTabSz="914354" rtl="0" eaLnBrk="1" fontAlgn="auto" latinLnBrk="0" hangingPunct="1">
                        <a:lnSpc>
                          <a:spcPct val="100000"/>
                        </a:lnSpc>
                        <a:spcBef>
                          <a:spcPts val="0"/>
                        </a:spcBef>
                        <a:spcAft>
                          <a:spcPts val="0"/>
                        </a:spcAft>
                        <a:buClrTx/>
                        <a:buSzTx/>
                        <a:buFontTx/>
                        <a:buNone/>
                        <a:tabLst/>
                        <a:defRPr/>
                      </a:pPr>
                      <a:r>
                        <a:rPr lang="en-US" sz="1800" baseline="0" dirty="0"/>
                        <a:t>(</a:t>
                      </a:r>
                      <a:r>
                        <a:rPr lang="en-US" sz="1800" dirty="0"/>
                        <a:t>New/Relapse</a:t>
                      </a:r>
                      <a:r>
                        <a:rPr lang="en-US" sz="1800" baseline="0" dirty="0"/>
                        <a:t>) (A)</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FY21 TB_STAT</a:t>
                      </a:r>
                      <a:r>
                        <a:rPr lang="en-US" sz="1800" baseline="0" dirty="0"/>
                        <a:t> (B)</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TB_STAT Coverage</a:t>
                      </a:r>
                      <a:r>
                        <a:rPr lang="en-US" sz="1800" baseline="0" dirty="0"/>
                        <a:t> (%) (B/A)</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FY</a:t>
                      </a:r>
                      <a:r>
                        <a:rPr lang="en-US" sz="1800" baseline="0" dirty="0"/>
                        <a:t> 21 TB_STAT Target (D)</a:t>
                      </a:r>
                      <a:endParaRPr lang="en-US" sz="1800" dirty="0">
                        <a:latin typeface="+mn-lt"/>
                      </a:endParaRP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800" dirty="0"/>
                        <a:t>% FY21 TB-STAT  target ach. (B/D)</a:t>
                      </a:r>
                      <a:endParaRPr lang="en-US" sz="1800" dirty="0">
                        <a:latin typeface="+mn-lt"/>
                      </a:endParaRPr>
                    </a:p>
                  </a:txBody>
                  <a:tcPr/>
                </a:tc>
                <a:extLst>
                  <a:ext uri="{0D108BD9-81ED-4DB2-BD59-A6C34878D82A}">
                    <a16:rowId xmlns:a16="http://schemas.microsoft.com/office/drawing/2014/main" xmlns="" val="1802003565"/>
                  </a:ext>
                </a:extLst>
              </a:tr>
              <a:tr h="38741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4</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4</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a:solidFill>
                            <a:schemeClr val="tx2">
                              <a:lumMod val="25000"/>
                            </a:schemeClr>
                          </a:solidFill>
                          <a:effectLst/>
                          <a:latin typeface="Calibri" panose="020F0502020204030204" pitchFamily="34" charset="0"/>
                        </a:rPr>
                        <a:t>No target</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n/a</a:t>
                      </a:r>
                    </a:p>
                  </a:txBody>
                  <a:tcPr marL="9525" marR="9525" marT="9525" marB="0" anchor="ctr"/>
                </a:tc>
                <a:extLst>
                  <a:ext uri="{0D108BD9-81ED-4DB2-BD59-A6C34878D82A}">
                    <a16:rowId xmlns:a16="http://schemas.microsoft.com/office/drawing/2014/main" xmlns="" val="1864973437"/>
                  </a:ext>
                </a:extLst>
              </a:tr>
              <a:tr h="387416">
                <a:tc>
                  <a:txBody>
                    <a:bodyPr/>
                    <a:lstStyle/>
                    <a:p>
                      <a:pPr algn="l" fontAlgn="b"/>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97</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97</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156%</a:t>
                      </a:r>
                    </a:p>
                  </a:txBody>
                  <a:tcPr marL="9525" marR="9525" marT="9525" marB="0" anchor="ctr">
                    <a:solidFill>
                      <a:srgbClr val="92D050"/>
                    </a:solidFill>
                  </a:tcPr>
                </a:tc>
                <a:extLst>
                  <a:ext uri="{0D108BD9-81ED-4DB2-BD59-A6C34878D82A}">
                    <a16:rowId xmlns:a16="http://schemas.microsoft.com/office/drawing/2014/main" xmlns="" val="1467998705"/>
                  </a:ext>
                </a:extLst>
              </a:tr>
              <a:tr h="38741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56</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56</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90%</a:t>
                      </a:r>
                    </a:p>
                  </a:txBody>
                  <a:tcPr marL="9525" marR="9525" marT="9525" marB="0" anchor="ctr">
                    <a:solidFill>
                      <a:srgbClr val="92D050"/>
                    </a:solidFill>
                  </a:tcPr>
                </a:tc>
                <a:extLst>
                  <a:ext uri="{0D108BD9-81ED-4DB2-BD59-A6C34878D82A}">
                    <a16:rowId xmlns:a16="http://schemas.microsoft.com/office/drawing/2014/main" xmlns="" val="1109990470"/>
                  </a:ext>
                </a:extLst>
              </a:tr>
              <a:tr h="387416">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119</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115</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97%</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1438%</a:t>
                      </a:r>
                    </a:p>
                  </a:txBody>
                  <a:tcPr marL="9525" marR="9525" marT="9525" marB="0" anchor="ctr">
                    <a:solidFill>
                      <a:srgbClr val="92D050"/>
                    </a:solidFill>
                  </a:tcPr>
                </a:tc>
                <a:extLst>
                  <a:ext uri="{0D108BD9-81ED-4DB2-BD59-A6C34878D82A}">
                    <a16:rowId xmlns:a16="http://schemas.microsoft.com/office/drawing/2014/main" xmlns="" val="2278155299"/>
                  </a:ext>
                </a:extLst>
              </a:tr>
              <a:tr h="387416">
                <a:tc>
                  <a:txBody>
                    <a:bodyPr/>
                    <a:lstStyle/>
                    <a:p>
                      <a:pPr algn="l" fontAlgn="b"/>
                      <a:r>
                        <a:rPr lang="en-US" sz="1400" b="1" u="none" strike="noStrike" kern="1200" dirty="0">
                          <a:solidFill>
                            <a:srgbClr val="000000"/>
                          </a:solidFill>
                          <a:effectLst/>
                        </a:rPr>
                        <a:t>Total </a:t>
                      </a:r>
                      <a:endParaRPr lang="en-US" sz="1400" b="1" u="none" strike="noStrike" kern="1200" dirty="0">
                        <a:solidFill>
                          <a:srgbClr val="000000"/>
                        </a:solidFill>
                        <a:effectLst/>
                        <a:latin typeface="+mn-lt"/>
                        <a:ea typeface="+mn-ea"/>
                        <a:cs typeface="+mn-cs"/>
                      </a:endParaRPr>
                    </a:p>
                  </a:txBody>
                  <a:tcPr marL="8824" marR="8824" marT="9525" marB="0" anchor="ctr"/>
                </a:tc>
                <a:tc>
                  <a:txBody>
                    <a:bodyPr/>
                    <a:lstStyle/>
                    <a:p>
                      <a:pPr algn="ctr" rtl="0" fontAlgn="b"/>
                      <a:r>
                        <a:rPr lang="x-none" sz="1400" b="1" i="0" u="none" strike="noStrike">
                          <a:solidFill>
                            <a:srgbClr val="000000"/>
                          </a:solidFill>
                          <a:effectLst/>
                          <a:latin typeface="Calibri" panose="020F0502020204030204" pitchFamily="34" charset="0"/>
                        </a:rPr>
                        <a:t>276</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272</a:t>
                      </a:r>
                    </a:p>
                  </a:txBody>
                  <a:tcPr marL="6351" marR="6351" marT="6350" marB="0" anchor="b"/>
                </a:tc>
                <a:tc>
                  <a:txBody>
                    <a:bodyPr/>
                    <a:lstStyle/>
                    <a:p>
                      <a:pPr algn="ctr" rtl="0" fontAlgn="b"/>
                      <a:r>
                        <a:rPr lang="x-none" sz="1400" b="1" i="0" u="none" strike="noStrike">
                          <a:solidFill>
                            <a:srgbClr val="000000"/>
                          </a:solidFill>
                          <a:effectLst/>
                          <a:latin typeface="Calibri" panose="020F0502020204030204" pitchFamily="34" charset="0"/>
                        </a:rPr>
                        <a:t>99%</a:t>
                      </a:r>
                    </a:p>
                  </a:txBody>
                  <a:tcPr marL="6351" marR="6351" marT="6350" marB="0" anchor="b">
                    <a:solidFill>
                      <a:srgbClr val="92D050"/>
                    </a:solidFill>
                  </a:tcPr>
                </a:tc>
                <a:tc>
                  <a:txBody>
                    <a:bodyPr/>
                    <a:lstStyle/>
                    <a:p>
                      <a:pPr algn="ctr" rtl="0" fontAlgn="b"/>
                      <a:r>
                        <a:rPr lang="x-none" sz="1400" b="1" i="0" u="none" strike="noStrike">
                          <a:solidFill>
                            <a:srgbClr val="000000"/>
                          </a:solidFill>
                          <a:effectLst/>
                          <a:latin typeface="Calibri" panose="020F0502020204030204" pitchFamily="34" charset="0"/>
                        </a:rPr>
                        <a:t>132</a:t>
                      </a:r>
                    </a:p>
                  </a:txBody>
                  <a:tcPr marL="6351" marR="6351" marT="6350" marB="0" anchor="b"/>
                </a:tc>
                <a:tc>
                  <a:txBody>
                    <a:bodyPr/>
                    <a:lstStyle/>
                    <a:p>
                      <a:pPr algn="ctr" rtl="0" fontAlgn="b"/>
                      <a:r>
                        <a:rPr lang="x-none" sz="1400" b="1" i="0" u="none" strike="noStrike" dirty="0">
                          <a:solidFill>
                            <a:srgbClr val="000000"/>
                          </a:solidFill>
                          <a:effectLst/>
                          <a:latin typeface="Calibri" panose="020F0502020204030204" pitchFamily="34" charset="0"/>
                        </a:rPr>
                        <a:t>206%</a:t>
                      </a:r>
                    </a:p>
                  </a:txBody>
                  <a:tcPr marL="6351" marR="6351" marT="6350" marB="0" anchor="b">
                    <a:solidFill>
                      <a:srgbClr val="92D050"/>
                    </a:solidFill>
                  </a:tcPr>
                </a:tc>
                <a:extLst>
                  <a:ext uri="{0D108BD9-81ED-4DB2-BD59-A6C34878D82A}">
                    <a16:rowId xmlns:a16="http://schemas.microsoft.com/office/drawing/2014/main" xmlns="" val="44760400"/>
                  </a:ext>
                </a:extLst>
              </a:tr>
            </a:tbl>
          </a:graphicData>
        </a:graphic>
      </p:graphicFrame>
      <p:sp>
        <p:nvSpPr>
          <p:cNvPr id="3" name="Rectangle 2">
            <a:extLst>
              <a:ext uri="{FF2B5EF4-FFF2-40B4-BE49-F238E27FC236}">
                <a16:creationId xmlns:a16="http://schemas.microsoft.com/office/drawing/2014/main" xmlns="" id="{C39E8435-8A18-4E8F-A69A-A825DF6FE0D4}"/>
              </a:ext>
            </a:extLst>
          </p:cNvPr>
          <p:cNvSpPr/>
          <p:nvPr/>
        </p:nvSpPr>
        <p:spPr>
          <a:xfrm>
            <a:off x="3099889" y="3336395"/>
            <a:ext cx="5742085" cy="369332"/>
          </a:xfrm>
          <a:prstGeom prst="rect">
            <a:avLst/>
          </a:prstGeom>
        </p:spPr>
        <p:txBody>
          <a:bodyPr wrap="none">
            <a:spAutoFit/>
          </a:bodyPr>
          <a:lstStyle/>
          <a:p>
            <a:r>
              <a:rPr lang="en-US" dirty="0">
                <a:solidFill>
                  <a:srgbClr val="000000"/>
                </a:solidFill>
                <a:latin typeface="Arial Black" panose="020B0A04020102020204" pitchFamily="34" charset="0"/>
              </a:rPr>
              <a:t>FY21 TB_STAT Performance by facility (n=3)</a:t>
            </a:r>
            <a:endParaRPr lang="x-none" dirty="0"/>
          </a:p>
        </p:txBody>
      </p:sp>
    </p:spTree>
    <p:extLst>
      <p:ext uri="{BB962C8B-B14F-4D97-AF65-F5344CB8AC3E}">
        <p14:creationId xmlns:p14="http://schemas.microsoft.com/office/powerpoint/2010/main" val="2035298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3205" y="37423"/>
            <a:ext cx="11128587" cy="503998"/>
          </a:xfrm>
        </p:spPr>
        <p:txBody>
          <a:bodyPr anchor="ctr">
            <a:normAutofit/>
          </a:bodyPr>
          <a:lstStyle/>
          <a:p>
            <a:r>
              <a:rPr lang="en-US" sz="2400">
                <a:latin typeface="Arial Black" panose="020B0A04020102020204" pitchFamily="34" charset="0"/>
              </a:rPr>
              <a:t>FY21 TB_ART Performance by County</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497850351"/>
              </p:ext>
            </p:extLst>
          </p:nvPr>
        </p:nvGraphicFramePr>
        <p:xfrm>
          <a:off x="946484" y="540326"/>
          <a:ext cx="10964782" cy="2688369"/>
        </p:xfrm>
        <a:graphic>
          <a:graphicData uri="http://schemas.openxmlformats.org/drawingml/2006/table">
            <a:tbl>
              <a:tblPr firstRow="1" bandRow="1">
                <a:tableStyleId>{7DF18680-E054-41AD-8BC1-D1AEF772440D}</a:tableStyleId>
              </a:tblPr>
              <a:tblGrid>
                <a:gridCol w="1865989">
                  <a:extLst>
                    <a:ext uri="{9D8B030D-6E8A-4147-A177-3AD203B41FA5}">
                      <a16:colId xmlns:a16="http://schemas.microsoft.com/office/drawing/2014/main" xmlns="" val="20000"/>
                    </a:ext>
                  </a:extLst>
                </a:gridCol>
                <a:gridCol w="2507672">
                  <a:extLst>
                    <a:ext uri="{9D8B030D-6E8A-4147-A177-3AD203B41FA5}">
                      <a16:colId xmlns:a16="http://schemas.microsoft.com/office/drawing/2014/main" xmlns="" val="20001"/>
                    </a:ext>
                  </a:extLst>
                </a:gridCol>
                <a:gridCol w="1799496">
                  <a:extLst>
                    <a:ext uri="{9D8B030D-6E8A-4147-A177-3AD203B41FA5}">
                      <a16:colId xmlns:a16="http://schemas.microsoft.com/office/drawing/2014/main" xmlns="" val="20002"/>
                    </a:ext>
                  </a:extLst>
                </a:gridCol>
                <a:gridCol w="1830535">
                  <a:extLst>
                    <a:ext uri="{9D8B030D-6E8A-4147-A177-3AD203B41FA5}">
                      <a16:colId xmlns:a16="http://schemas.microsoft.com/office/drawing/2014/main" xmlns="" val="20003"/>
                    </a:ext>
                  </a:extLst>
                </a:gridCol>
                <a:gridCol w="1334463">
                  <a:extLst>
                    <a:ext uri="{9D8B030D-6E8A-4147-A177-3AD203B41FA5}">
                      <a16:colId xmlns:a16="http://schemas.microsoft.com/office/drawing/2014/main" xmlns="" val="20004"/>
                    </a:ext>
                  </a:extLst>
                </a:gridCol>
                <a:gridCol w="1626627">
                  <a:extLst>
                    <a:ext uri="{9D8B030D-6E8A-4147-A177-3AD203B41FA5}">
                      <a16:colId xmlns:a16="http://schemas.microsoft.com/office/drawing/2014/main" xmlns="" val="20005"/>
                    </a:ext>
                  </a:extLst>
                </a:gridCol>
              </a:tblGrid>
              <a:tr h="949809">
                <a:tc>
                  <a:txBody>
                    <a:bodyPr/>
                    <a:lstStyle/>
                    <a:p>
                      <a:pPr algn="l" fontAlgn="ctr"/>
                      <a:r>
                        <a:rPr lang="en-US" sz="1800" b="0" i="0" u="none" strike="noStrike" dirty="0">
                          <a:solidFill>
                            <a:schemeClr val="bg1"/>
                          </a:solidFill>
                          <a:effectLst/>
                          <a:latin typeface="Calibri" panose="020F0502020204030204" pitchFamily="34" charset="0"/>
                        </a:rPr>
                        <a:t>County</a:t>
                      </a:r>
                    </a:p>
                  </a:txBody>
                  <a:tcPr marL="9525" marR="9525" marT="9525" marB="0" anchor="ctr"/>
                </a:tc>
                <a:tc>
                  <a:txBody>
                    <a:bodyPr/>
                    <a:lstStyle/>
                    <a:p>
                      <a:pPr algn="l" fontAlgn="ctr"/>
                      <a:r>
                        <a:rPr lang="en-US" sz="1800" b="0" i="0" u="none" strike="noStrike" dirty="0">
                          <a:solidFill>
                            <a:schemeClr val="bg1"/>
                          </a:solidFill>
                          <a:effectLst/>
                          <a:latin typeface="Calibri" panose="020F0502020204030204" pitchFamily="34" charset="0"/>
                        </a:rPr>
                        <a:t>FY21 TB HIV Positive Cases – New and Old  (A)</a:t>
                      </a:r>
                    </a:p>
                  </a:txBody>
                  <a:tcPr marL="9525" marR="9525" marT="9525" marB="0" anchor="ctr"/>
                </a:tc>
                <a:tc>
                  <a:txBody>
                    <a:bodyPr/>
                    <a:lstStyle/>
                    <a:p>
                      <a:pPr algn="l" fontAlgn="ctr"/>
                      <a:r>
                        <a:rPr lang="en-US" sz="1800" b="0" i="0" u="none" strike="noStrike">
                          <a:solidFill>
                            <a:schemeClr val="bg1"/>
                          </a:solidFill>
                          <a:effectLst/>
                          <a:latin typeface="Calibri" panose="020F0502020204030204" pitchFamily="34" charset="0"/>
                        </a:rPr>
                        <a:t>FY21 TB_ART (B)</a:t>
                      </a:r>
                    </a:p>
                  </a:txBody>
                  <a:tcPr marL="9525" marR="9525" marT="9525" marB="0" anchor="ctr"/>
                </a:tc>
                <a:tc>
                  <a:txBody>
                    <a:bodyPr/>
                    <a:lstStyle/>
                    <a:p>
                      <a:pPr algn="l" fontAlgn="b"/>
                      <a:r>
                        <a:rPr lang="en-US" sz="1800" b="0" i="0" u="none" strike="noStrike">
                          <a:solidFill>
                            <a:schemeClr val="bg1"/>
                          </a:solidFill>
                          <a:effectLst/>
                          <a:latin typeface="Calibri" panose="020F0502020204030204" pitchFamily="34" charset="0"/>
                        </a:rPr>
                        <a:t> Coverage TB-ART (A/B)</a:t>
                      </a:r>
                    </a:p>
                  </a:txBody>
                  <a:tcPr marL="9525" marR="9525" marT="9525" marB="0" anchor="ctr"/>
                </a:tc>
                <a:tc>
                  <a:txBody>
                    <a:bodyPr/>
                    <a:lstStyle/>
                    <a:p>
                      <a:pPr algn="l" fontAlgn="ctr"/>
                      <a:r>
                        <a:rPr lang="en-US" sz="1800" b="0" i="0" u="none" strike="noStrike">
                          <a:solidFill>
                            <a:schemeClr val="bg1"/>
                          </a:solidFill>
                          <a:effectLst/>
                          <a:latin typeface="Calibri" panose="020F0502020204030204" pitchFamily="34" charset="0"/>
                        </a:rPr>
                        <a:t>FY21 TB-ART target</a:t>
                      </a:r>
                    </a:p>
                  </a:txBody>
                  <a:tcPr marL="9525" marR="9525" marT="9525" marB="0" anchor="ctr"/>
                </a:tc>
                <a:tc>
                  <a:txBody>
                    <a:bodyPr/>
                    <a:lstStyle/>
                    <a:p>
                      <a:pPr algn="l" fontAlgn="ctr"/>
                      <a:r>
                        <a:rPr lang="en-US" sz="1800" b="0" i="0" u="none" strike="noStrike">
                          <a:solidFill>
                            <a:schemeClr val="bg1"/>
                          </a:solidFill>
                          <a:effectLst/>
                          <a:latin typeface="Calibri" panose="020F0502020204030204" pitchFamily="34" charset="0"/>
                        </a:rPr>
                        <a:t>% TB-ART achieved</a:t>
                      </a:r>
                    </a:p>
                  </a:txBody>
                  <a:tcPr marL="9525" marR="9525" marT="9525" marB="0" anchor="ctr"/>
                </a:tc>
                <a:extLst>
                  <a:ext uri="{0D108BD9-81ED-4DB2-BD59-A6C34878D82A}">
                    <a16:rowId xmlns:a16="http://schemas.microsoft.com/office/drawing/2014/main" xmlns="" val="10000"/>
                  </a:ext>
                </a:extLst>
              </a:tr>
              <a:tr h="347712">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n/a</a:t>
                      </a:r>
                    </a:p>
                  </a:txBody>
                  <a:tcPr marL="9525" marR="9525" marT="9525" marB="0" anchor="ctr"/>
                </a:tc>
                <a:extLst>
                  <a:ext uri="{0D108BD9-81ED-4DB2-BD59-A6C34878D82A}">
                    <a16:rowId xmlns:a16="http://schemas.microsoft.com/office/drawing/2014/main" xmlns="" val="10006"/>
                  </a:ext>
                </a:extLst>
              </a:tr>
              <a:tr h="347712">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solidFill>
                      <a:srgbClr val="FF0000"/>
                    </a:solidFill>
                  </a:tcPr>
                </a:tc>
                <a:extLst>
                  <a:ext uri="{0D108BD9-81ED-4DB2-BD59-A6C34878D82A}">
                    <a16:rowId xmlns:a16="http://schemas.microsoft.com/office/drawing/2014/main" xmlns="" val="10015"/>
                  </a:ext>
                </a:extLst>
              </a:tr>
              <a:tr h="347712">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19%</a:t>
                      </a:r>
                    </a:p>
                  </a:txBody>
                  <a:tcPr marL="9525" marR="9525" marT="9525" marB="0" anchor="ctr">
                    <a:solidFill>
                      <a:srgbClr val="FF0000"/>
                    </a:solidFill>
                  </a:tcPr>
                </a:tc>
                <a:extLst>
                  <a:ext uri="{0D108BD9-81ED-4DB2-BD59-A6C34878D82A}">
                    <a16:rowId xmlns:a16="http://schemas.microsoft.com/office/drawing/2014/main" xmlns="" val="293814107"/>
                  </a:ext>
                </a:extLst>
              </a:tr>
              <a:tr h="347712">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300%</a:t>
                      </a:r>
                    </a:p>
                  </a:txBody>
                  <a:tcPr marL="9525" marR="9525" marT="9525" marB="0" anchor="ctr">
                    <a:solidFill>
                      <a:srgbClr val="92D050"/>
                    </a:solidFill>
                  </a:tcPr>
                </a:tc>
                <a:extLst>
                  <a:ext uri="{0D108BD9-81ED-4DB2-BD59-A6C34878D82A}">
                    <a16:rowId xmlns:a16="http://schemas.microsoft.com/office/drawing/2014/main" xmlns="" val="10018"/>
                  </a:ext>
                </a:extLst>
              </a:tr>
              <a:tr h="347712">
                <a:tc>
                  <a:txBody>
                    <a:bodyPr/>
                    <a:lstStyle/>
                    <a:p>
                      <a:pPr algn="l" fontAlgn="b"/>
                      <a:r>
                        <a:rPr lang="en-US" sz="1400" b="1" i="0" u="none" strike="noStrike" dirty="0">
                          <a:solidFill>
                            <a:srgbClr val="000000"/>
                          </a:solidFill>
                          <a:effectLst/>
                          <a:latin typeface="Calibri" panose="020F0502020204030204" pitchFamily="34" charset="0"/>
                        </a:rPr>
                        <a:t>Total </a:t>
                      </a:r>
                    </a:p>
                  </a:txBody>
                  <a:tcPr marL="9525" marR="9525" marT="9525" marB="0" anchor="ctr"/>
                </a:tc>
                <a:tc>
                  <a:txBody>
                    <a:bodyPr/>
                    <a:lstStyle/>
                    <a:p>
                      <a:pPr algn="ctr" fontAlgn="b"/>
                      <a:r>
                        <a:rPr lang="x-none" sz="1100" b="0" i="0" u="none" strike="noStrike">
                          <a:solidFill>
                            <a:srgbClr val="000000"/>
                          </a:solidFill>
                          <a:effectLst/>
                          <a:latin typeface="Calibri" panose="020F0502020204030204" pitchFamily="34" charset="0"/>
                        </a:rPr>
                        <a:t>44</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44</a:t>
                      </a:r>
                    </a:p>
                  </a:txBody>
                  <a:tcPr marL="6351" marR="6351" marT="6350" marB="0" anchor="b"/>
                </a:tc>
                <a:tc>
                  <a:txBody>
                    <a:bodyPr/>
                    <a:lstStyle/>
                    <a:p>
                      <a:pPr algn="ctr" rtl="0" fontAlgn="b"/>
                      <a:r>
                        <a:rPr lang="x-none" sz="1400" b="0" i="0" u="none" strike="noStrike">
                          <a:solidFill>
                            <a:srgbClr val="2E3439"/>
                          </a:solidFill>
                          <a:effectLst/>
                          <a:latin typeface="Calibri" panose="020F0502020204030204" pitchFamily="34" charset="0"/>
                        </a:rPr>
                        <a:t>100%</a:t>
                      </a:r>
                    </a:p>
                  </a:txBody>
                  <a:tcPr marL="6351" marR="6351" marT="6350" marB="0" anchor="b">
                    <a:solidFill>
                      <a:srgbClr val="92D050"/>
                    </a:solidFill>
                  </a:tcPr>
                </a:tc>
                <a:tc>
                  <a:txBody>
                    <a:bodyPr/>
                    <a:lstStyle/>
                    <a:p>
                      <a:pPr algn="ctr" fontAlgn="b"/>
                      <a:r>
                        <a:rPr lang="x-none" sz="1100" b="0" i="0" u="none" strike="noStrike">
                          <a:solidFill>
                            <a:srgbClr val="000000"/>
                          </a:solidFill>
                          <a:effectLst/>
                          <a:latin typeface="Calibri" panose="020F0502020204030204" pitchFamily="34" charset="0"/>
                        </a:rPr>
                        <a:t>130</a:t>
                      </a:r>
                    </a:p>
                  </a:txBody>
                  <a:tcPr marL="6351" marR="6351" marT="6350" marB="0" anchor="b"/>
                </a:tc>
                <a:tc>
                  <a:txBody>
                    <a:bodyPr/>
                    <a:lstStyle/>
                    <a:p>
                      <a:pPr algn="ctr" fontAlgn="b"/>
                      <a:r>
                        <a:rPr lang="x-none" sz="1100" b="0" i="0" u="none" strike="noStrike" dirty="0">
                          <a:solidFill>
                            <a:srgbClr val="000000"/>
                          </a:solidFill>
                          <a:effectLst/>
                          <a:latin typeface="Calibri" panose="020F0502020204030204" pitchFamily="34" charset="0"/>
                        </a:rPr>
                        <a:t>34%</a:t>
                      </a:r>
                    </a:p>
                  </a:txBody>
                  <a:tcPr marL="6351" marR="6351" marT="6350" marB="0" anchor="b">
                    <a:solidFill>
                      <a:srgbClr val="FF0000"/>
                    </a:solidFill>
                  </a:tcPr>
                </a:tc>
                <a:extLst>
                  <a:ext uri="{0D108BD9-81ED-4DB2-BD59-A6C34878D82A}">
                    <a16:rowId xmlns:a16="http://schemas.microsoft.com/office/drawing/2014/main" xmlns="" val="928230290"/>
                  </a:ext>
                </a:extLst>
              </a:tr>
            </a:tbl>
          </a:graphicData>
        </a:graphic>
      </p:graphicFrame>
      <p:graphicFrame>
        <p:nvGraphicFramePr>
          <p:cNvPr id="6" name="Content Placeholder 4">
            <a:extLst>
              <a:ext uri="{FF2B5EF4-FFF2-40B4-BE49-F238E27FC236}">
                <a16:creationId xmlns:a16="http://schemas.microsoft.com/office/drawing/2014/main" xmlns="" id="{AC101BBE-913E-41BF-8D66-8BFBEA913066}"/>
              </a:ext>
            </a:extLst>
          </p:cNvPr>
          <p:cNvGraphicFramePr>
            <a:graphicFrameLocks/>
          </p:cNvGraphicFramePr>
          <p:nvPr>
            <p:extLst>
              <p:ext uri="{D42A27DB-BD31-4B8C-83A1-F6EECF244321}">
                <p14:modId xmlns:p14="http://schemas.microsoft.com/office/powerpoint/2010/main" val="2272107130"/>
              </p:ext>
            </p:extLst>
          </p:nvPr>
        </p:nvGraphicFramePr>
        <p:xfrm>
          <a:off x="983206" y="3891280"/>
          <a:ext cx="10964782" cy="2348456"/>
        </p:xfrm>
        <a:graphic>
          <a:graphicData uri="http://schemas.openxmlformats.org/drawingml/2006/table">
            <a:tbl>
              <a:tblPr firstRow="1" bandRow="1">
                <a:tableStyleId>{7DF18680-E054-41AD-8BC1-D1AEF772440D}</a:tableStyleId>
              </a:tblPr>
              <a:tblGrid>
                <a:gridCol w="1865989">
                  <a:extLst>
                    <a:ext uri="{9D8B030D-6E8A-4147-A177-3AD203B41FA5}">
                      <a16:colId xmlns:a16="http://schemas.microsoft.com/office/drawing/2014/main" xmlns="" val="20000"/>
                    </a:ext>
                  </a:extLst>
                </a:gridCol>
                <a:gridCol w="2507672">
                  <a:extLst>
                    <a:ext uri="{9D8B030D-6E8A-4147-A177-3AD203B41FA5}">
                      <a16:colId xmlns:a16="http://schemas.microsoft.com/office/drawing/2014/main" xmlns="" val="20001"/>
                    </a:ext>
                  </a:extLst>
                </a:gridCol>
                <a:gridCol w="1799496">
                  <a:extLst>
                    <a:ext uri="{9D8B030D-6E8A-4147-A177-3AD203B41FA5}">
                      <a16:colId xmlns:a16="http://schemas.microsoft.com/office/drawing/2014/main" xmlns="" val="20002"/>
                    </a:ext>
                  </a:extLst>
                </a:gridCol>
                <a:gridCol w="1830535">
                  <a:extLst>
                    <a:ext uri="{9D8B030D-6E8A-4147-A177-3AD203B41FA5}">
                      <a16:colId xmlns:a16="http://schemas.microsoft.com/office/drawing/2014/main" xmlns="" val="20003"/>
                    </a:ext>
                  </a:extLst>
                </a:gridCol>
                <a:gridCol w="1334463">
                  <a:extLst>
                    <a:ext uri="{9D8B030D-6E8A-4147-A177-3AD203B41FA5}">
                      <a16:colId xmlns:a16="http://schemas.microsoft.com/office/drawing/2014/main" xmlns="" val="20004"/>
                    </a:ext>
                  </a:extLst>
                </a:gridCol>
                <a:gridCol w="1626627">
                  <a:extLst>
                    <a:ext uri="{9D8B030D-6E8A-4147-A177-3AD203B41FA5}">
                      <a16:colId xmlns:a16="http://schemas.microsoft.com/office/drawing/2014/main" xmlns="" val="20005"/>
                    </a:ext>
                  </a:extLst>
                </a:gridCol>
              </a:tblGrid>
              <a:tr h="829716">
                <a:tc>
                  <a:txBody>
                    <a:bodyPr/>
                    <a:lstStyle/>
                    <a:p>
                      <a:pPr algn="l" fontAlgn="ctr"/>
                      <a:r>
                        <a:rPr lang="en-US" sz="1800" b="0" i="0" u="none" strike="noStrike" dirty="0">
                          <a:solidFill>
                            <a:schemeClr val="bg1"/>
                          </a:solidFill>
                          <a:effectLst/>
                          <a:latin typeface="Calibri" panose="020F0502020204030204" pitchFamily="34" charset="0"/>
                        </a:rPr>
                        <a:t>County</a:t>
                      </a:r>
                    </a:p>
                  </a:txBody>
                  <a:tcPr marL="9525" marR="9525" marT="9525" marB="0" anchor="ctr"/>
                </a:tc>
                <a:tc>
                  <a:txBody>
                    <a:bodyPr/>
                    <a:lstStyle/>
                    <a:p>
                      <a:pPr algn="l" fontAlgn="ctr"/>
                      <a:r>
                        <a:rPr lang="en-US" sz="1800" b="0" i="0" u="none" strike="noStrike" dirty="0">
                          <a:solidFill>
                            <a:schemeClr val="bg1"/>
                          </a:solidFill>
                          <a:effectLst/>
                          <a:latin typeface="Calibri" panose="020F0502020204030204" pitchFamily="34" charset="0"/>
                        </a:rPr>
                        <a:t>FY21 TB HIV Positive Cases – New and Old  (A)</a:t>
                      </a:r>
                    </a:p>
                  </a:txBody>
                  <a:tcPr marL="9525" marR="9525" marT="9525" marB="0" anchor="ctr"/>
                </a:tc>
                <a:tc>
                  <a:txBody>
                    <a:bodyPr/>
                    <a:lstStyle/>
                    <a:p>
                      <a:pPr algn="l" fontAlgn="ctr"/>
                      <a:r>
                        <a:rPr lang="en-US" sz="1800" b="0" i="0" u="none" strike="noStrike" dirty="0">
                          <a:solidFill>
                            <a:schemeClr val="bg1"/>
                          </a:solidFill>
                          <a:effectLst/>
                          <a:latin typeface="Calibri" panose="020F0502020204030204" pitchFamily="34" charset="0"/>
                        </a:rPr>
                        <a:t>FY21 TB_ART (B)</a:t>
                      </a:r>
                    </a:p>
                  </a:txBody>
                  <a:tcPr marL="9525" marR="9525" marT="9525" marB="0" anchor="ctr"/>
                </a:tc>
                <a:tc>
                  <a:txBody>
                    <a:bodyPr/>
                    <a:lstStyle/>
                    <a:p>
                      <a:pPr algn="l" fontAlgn="b"/>
                      <a:r>
                        <a:rPr lang="en-US" sz="1800" b="0" i="0" u="none" strike="noStrike">
                          <a:solidFill>
                            <a:schemeClr val="bg1"/>
                          </a:solidFill>
                          <a:effectLst/>
                          <a:latin typeface="Calibri" panose="020F0502020204030204" pitchFamily="34" charset="0"/>
                        </a:rPr>
                        <a:t> Coverage TB-ART (A/B)</a:t>
                      </a:r>
                    </a:p>
                  </a:txBody>
                  <a:tcPr marL="9525" marR="9525" marT="9525" marB="0" anchor="ctr"/>
                </a:tc>
                <a:tc>
                  <a:txBody>
                    <a:bodyPr/>
                    <a:lstStyle/>
                    <a:p>
                      <a:pPr algn="l" fontAlgn="ctr"/>
                      <a:r>
                        <a:rPr lang="en-US" sz="1800" b="0" i="0" u="none" strike="noStrike">
                          <a:solidFill>
                            <a:schemeClr val="bg1"/>
                          </a:solidFill>
                          <a:effectLst/>
                          <a:latin typeface="Calibri" panose="020F0502020204030204" pitchFamily="34" charset="0"/>
                        </a:rPr>
                        <a:t>FY21 TB-ART target</a:t>
                      </a:r>
                    </a:p>
                  </a:txBody>
                  <a:tcPr marL="9525" marR="9525" marT="9525" marB="0" anchor="ctr"/>
                </a:tc>
                <a:tc>
                  <a:txBody>
                    <a:bodyPr/>
                    <a:lstStyle/>
                    <a:p>
                      <a:pPr algn="l" fontAlgn="ctr"/>
                      <a:r>
                        <a:rPr lang="en-US" sz="1800" b="0" i="0" u="none" strike="noStrike">
                          <a:solidFill>
                            <a:schemeClr val="bg1"/>
                          </a:solidFill>
                          <a:effectLst/>
                          <a:latin typeface="Calibri" panose="020F0502020204030204" pitchFamily="34" charset="0"/>
                        </a:rPr>
                        <a:t>% TB-ART achieved</a:t>
                      </a:r>
                    </a:p>
                  </a:txBody>
                  <a:tcPr marL="9525" marR="9525" marT="9525" marB="0" anchor="ctr"/>
                </a:tc>
                <a:extLst>
                  <a:ext uri="{0D108BD9-81ED-4DB2-BD59-A6C34878D82A}">
                    <a16:rowId xmlns:a16="http://schemas.microsoft.com/office/drawing/2014/main" xmlns="" val="10000"/>
                  </a:ext>
                </a:extLst>
              </a:tr>
              <a:tr h="303748">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n/a</a:t>
                      </a:r>
                    </a:p>
                  </a:txBody>
                  <a:tcPr marL="9525" marR="9525" marT="9525" marB="0" anchor="ctr"/>
                </a:tc>
                <a:extLst>
                  <a:ext uri="{0D108BD9-81ED-4DB2-BD59-A6C34878D82A}">
                    <a16:rowId xmlns:a16="http://schemas.microsoft.com/office/drawing/2014/main" xmlns="" val="10006"/>
                  </a:ext>
                </a:extLst>
              </a:tr>
              <a:tr h="303748">
                <a:tc>
                  <a:txBody>
                    <a:bodyPr/>
                    <a:lstStyle/>
                    <a:p>
                      <a:pPr algn="l" fontAlgn="b"/>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60</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solidFill>
                      <a:srgbClr val="FF0000"/>
                    </a:solidFill>
                  </a:tcPr>
                </a:tc>
                <a:extLst>
                  <a:ext uri="{0D108BD9-81ED-4DB2-BD59-A6C34878D82A}">
                    <a16:rowId xmlns:a16="http://schemas.microsoft.com/office/drawing/2014/main" xmlns="" val="10015"/>
                  </a:ext>
                </a:extLst>
              </a:tr>
              <a:tr h="303748">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19%</a:t>
                      </a:r>
                    </a:p>
                  </a:txBody>
                  <a:tcPr marL="9525" marR="9525" marT="9525" marB="0" anchor="ctr">
                    <a:solidFill>
                      <a:srgbClr val="FF0000"/>
                    </a:solidFill>
                  </a:tcPr>
                </a:tc>
                <a:extLst>
                  <a:ext uri="{0D108BD9-81ED-4DB2-BD59-A6C34878D82A}">
                    <a16:rowId xmlns:a16="http://schemas.microsoft.com/office/drawing/2014/main" xmlns="" val="293814107"/>
                  </a:ext>
                </a:extLst>
              </a:tr>
              <a:tr h="303748">
                <a:tc>
                  <a:txBody>
                    <a:bodyPr/>
                    <a:lstStyle/>
                    <a:p>
                      <a:pPr algn="l" fontAlgn="ctr"/>
                      <a:endParaRPr lang="en-GB" sz="1400" u="none" strike="noStrike" kern="1200" dirty="0">
                        <a:solidFill>
                          <a:srgbClr val="000000"/>
                        </a:solidFill>
                        <a:effectLst/>
                        <a:latin typeface="+mn-lt"/>
                        <a:ea typeface="+mn-ea"/>
                        <a:cs typeface="+mn-cs"/>
                      </a:endParaRP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24</a:t>
                      </a:r>
                    </a:p>
                  </a:txBody>
                  <a:tcPr marL="9525" marR="9525" marT="9525" marB="0" anchor="ctr"/>
                </a:tc>
                <a:tc>
                  <a:txBody>
                    <a:bodyPr/>
                    <a:lstStyle/>
                    <a:p>
                      <a:pPr algn="ctr" fontAlgn="b"/>
                      <a:r>
                        <a:rPr lang="en-US" sz="1400" b="0" i="0" u="none" strike="noStrike">
                          <a:solidFill>
                            <a:schemeClr val="tx2">
                              <a:lumMod val="25000"/>
                            </a:schemeClr>
                          </a:solidFill>
                          <a:effectLst/>
                          <a:latin typeface="Calibri" panose="020F0502020204030204" pitchFamily="34" charset="0"/>
                        </a:rPr>
                        <a:t>100%</a:t>
                      </a:r>
                    </a:p>
                  </a:txBody>
                  <a:tcPr marL="9525" marR="9525" marT="9525" marB="0" anchor="ctr">
                    <a:solidFill>
                      <a:srgbClr val="92D050"/>
                    </a:solidFill>
                  </a:tcPr>
                </a:tc>
                <a:tc>
                  <a:txBody>
                    <a:bodyPr/>
                    <a:lstStyle/>
                    <a:p>
                      <a:pPr algn="ctr" fontAlgn="b"/>
                      <a:r>
                        <a:rPr lang="en-US" sz="1400" b="0" i="0" u="none" strike="noStrike" dirty="0">
                          <a:solidFill>
                            <a:schemeClr val="tx2">
                              <a:lumMod val="25000"/>
                            </a:schemeClr>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dirty="0">
                          <a:solidFill>
                            <a:schemeClr val="tx2">
                              <a:lumMod val="25000"/>
                            </a:schemeClr>
                          </a:solidFill>
                          <a:effectLst/>
                          <a:latin typeface="Calibri" panose="020F0502020204030204" pitchFamily="34" charset="0"/>
                        </a:rPr>
                        <a:t>300%</a:t>
                      </a:r>
                    </a:p>
                  </a:txBody>
                  <a:tcPr marL="9525" marR="9525" marT="9525" marB="0" anchor="ctr">
                    <a:solidFill>
                      <a:srgbClr val="92D050"/>
                    </a:solidFill>
                  </a:tcPr>
                </a:tc>
                <a:extLst>
                  <a:ext uri="{0D108BD9-81ED-4DB2-BD59-A6C34878D82A}">
                    <a16:rowId xmlns:a16="http://schemas.microsoft.com/office/drawing/2014/main" xmlns="" val="10018"/>
                  </a:ext>
                </a:extLst>
              </a:tr>
              <a:tr h="303748">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x-none" sz="1100" b="0" i="0" u="none" strike="noStrike">
                          <a:solidFill>
                            <a:srgbClr val="000000"/>
                          </a:solidFill>
                          <a:effectLst/>
                          <a:latin typeface="Calibri" panose="020F0502020204030204" pitchFamily="34" charset="0"/>
                        </a:rPr>
                        <a:t>44</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44</a:t>
                      </a:r>
                    </a:p>
                  </a:txBody>
                  <a:tcPr marL="6351" marR="6351" marT="6350" marB="0" anchor="b"/>
                </a:tc>
                <a:tc>
                  <a:txBody>
                    <a:bodyPr/>
                    <a:lstStyle/>
                    <a:p>
                      <a:pPr algn="ctr" rtl="0" fontAlgn="b"/>
                      <a:r>
                        <a:rPr lang="x-none" sz="1400" b="0" i="0" u="none" strike="noStrike">
                          <a:solidFill>
                            <a:srgbClr val="2E3439"/>
                          </a:solidFill>
                          <a:effectLst/>
                          <a:latin typeface="Calibri" panose="020F0502020204030204" pitchFamily="34" charset="0"/>
                        </a:rPr>
                        <a:t>100%</a:t>
                      </a:r>
                    </a:p>
                  </a:txBody>
                  <a:tcPr marL="6351" marR="6351" marT="6350" marB="0" anchor="b">
                    <a:solidFill>
                      <a:srgbClr val="92D050"/>
                    </a:solidFill>
                  </a:tcPr>
                </a:tc>
                <a:tc>
                  <a:txBody>
                    <a:bodyPr/>
                    <a:lstStyle/>
                    <a:p>
                      <a:pPr algn="ctr" fontAlgn="b"/>
                      <a:r>
                        <a:rPr lang="x-none" sz="1100" b="0" i="0" u="none" strike="noStrike">
                          <a:solidFill>
                            <a:srgbClr val="000000"/>
                          </a:solidFill>
                          <a:effectLst/>
                          <a:latin typeface="Calibri" panose="020F0502020204030204" pitchFamily="34" charset="0"/>
                        </a:rPr>
                        <a:t>130</a:t>
                      </a:r>
                    </a:p>
                  </a:txBody>
                  <a:tcPr marL="6351" marR="6351" marT="6350" marB="0" anchor="b"/>
                </a:tc>
                <a:tc>
                  <a:txBody>
                    <a:bodyPr/>
                    <a:lstStyle/>
                    <a:p>
                      <a:pPr algn="ctr" fontAlgn="b"/>
                      <a:r>
                        <a:rPr lang="x-none" sz="1100" b="0" i="0" u="none" strike="noStrike" dirty="0">
                          <a:solidFill>
                            <a:srgbClr val="000000"/>
                          </a:solidFill>
                          <a:effectLst/>
                          <a:latin typeface="Calibri" panose="020F0502020204030204" pitchFamily="34" charset="0"/>
                        </a:rPr>
                        <a:t>34%</a:t>
                      </a:r>
                    </a:p>
                  </a:txBody>
                  <a:tcPr marL="6351" marR="6351" marT="6350" marB="0" anchor="b">
                    <a:solidFill>
                      <a:srgbClr val="FF0000"/>
                    </a:solidFill>
                  </a:tcPr>
                </a:tc>
                <a:extLst>
                  <a:ext uri="{0D108BD9-81ED-4DB2-BD59-A6C34878D82A}">
                    <a16:rowId xmlns:a16="http://schemas.microsoft.com/office/drawing/2014/main" xmlns="" val="928230290"/>
                  </a:ext>
                </a:extLst>
              </a:tr>
            </a:tbl>
          </a:graphicData>
        </a:graphic>
      </p:graphicFrame>
      <p:sp>
        <p:nvSpPr>
          <p:cNvPr id="7" name="Title 2">
            <a:extLst>
              <a:ext uri="{FF2B5EF4-FFF2-40B4-BE49-F238E27FC236}">
                <a16:creationId xmlns:a16="http://schemas.microsoft.com/office/drawing/2014/main" xmlns="" id="{3112566D-3E5B-4E28-AC9B-C5636E6E49D1}"/>
              </a:ext>
            </a:extLst>
          </p:cNvPr>
          <p:cNvSpPr txBox="1">
            <a:spLocks/>
          </p:cNvSpPr>
          <p:nvPr/>
        </p:nvSpPr>
        <p:spPr>
          <a:xfrm>
            <a:off x="1156460" y="3307988"/>
            <a:ext cx="11128587" cy="50399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sz="2400" dirty="0">
                <a:solidFill>
                  <a:srgbClr val="000000"/>
                </a:solidFill>
                <a:latin typeface="Arial Black" panose="020B0A04020102020204" pitchFamily="34" charset="0"/>
              </a:rPr>
              <a:t>FY21 TB_ART Performance by facility (n=3)</a:t>
            </a:r>
          </a:p>
        </p:txBody>
      </p:sp>
    </p:spTree>
    <p:extLst>
      <p:ext uri="{BB962C8B-B14F-4D97-AF65-F5344CB8AC3E}">
        <p14:creationId xmlns:p14="http://schemas.microsoft.com/office/powerpoint/2010/main" val="2865548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solidFill>
                  <a:schemeClr val="bg1"/>
                </a:solidFill>
                <a:effectLst>
                  <a:outerShdw blurRad="38100" dist="38100" dir="2700000" algn="tl">
                    <a:srgbClr val="000000">
                      <a:alpha val="43137"/>
                    </a:srgbClr>
                  </a:outerShdw>
                </a:effectLst>
              </a:rPr>
              <a:t>2nd 95: Treatment Performance</a:t>
            </a:r>
            <a:br>
              <a:rPr lang="en-US">
                <a:solidFill>
                  <a:schemeClr val="bg1"/>
                </a:solidFill>
                <a:effectLst>
                  <a:outerShdw blurRad="38100" dist="38100" dir="2700000" algn="tl">
                    <a:srgbClr val="000000">
                      <a:alpha val="43137"/>
                    </a:srgbClr>
                  </a:outerShdw>
                </a:effectLst>
              </a:rPr>
            </a:br>
            <a:endParaRPr lang="en-US"/>
          </a:p>
        </p:txBody>
      </p:sp>
      <p:sp>
        <p:nvSpPr>
          <p:cNvPr id="2" name="Slide Number Placeholder 1"/>
          <p:cNvSpPr>
            <a:spLocks noGrp="1"/>
          </p:cNvSpPr>
          <p:nvPr>
            <p:ph type="sldNum" sz="quarter" idx="4294967295"/>
          </p:nvPr>
        </p:nvSpPr>
        <p:spPr>
          <a:xfrm>
            <a:off x="9347200" y="6356354"/>
            <a:ext cx="2844800" cy="365125"/>
          </a:xfrm>
        </p:spPr>
        <p:txBody>
          <a:bodyPr/>
          <a:lstStyle/>
          <a:p>
            <a:fld id="{70911164-B9C6-4304-B15A-ED5377644342}" type="slidenum">
              <a:rPr lang="en-US" smtClean="0"/>
              <a:t>28</a:t>
            </a:fld>
            <a:endParaRPr lang="en-US"/>
          </a:p>
        </p:txBody>
      </p:sp>
      <p:pic>
        <p:nvPicPr>
          <p:cNvPr id="3" name="Picture 2"/>
          <p:cNvPicPr>
            <a:picLocks noChangeAspect="1"/>
          </p:cNvPicPr>
          <p:nvPr/>
        </p:nvPicPr>
        <p:blipFill>
          <a:blip r:embed="rId3"/>
          <a:stretch>
            <a:fillRect/>
          </a:stretch>
        </p:blipFill>
        <p:spPr>
          <a:xfrm>
            <a:off x="1150522" y="3424498"/>
            <a:ext cx="2190751" cy="2085975"/>
          </a:xfrm>
          <a:prstGeom prst="rect">
            <a:avLst/>
          </a:prstGeom>
        </p:spPr>
      </p:pic>
      <p:pic>
        <p:nvPicPr>
          <p:cNvPr id="6" name="Picture 5"/>
          <p:cNvPicPr>
            <a:picLocks noChangeAspect="1"/>
          </p:cNvPicPr>
          <p:nvPr/>
        </p:nvPicPr>
        <p:blipFill>
          <a:blip r:embed="rId4"/>
          <a:stretch>
            <a:fillRect/>
          </a:stretch>
        </p:blipFill>
        <p:spPr>
          <a:xfrm>
            <a:off x="5116431" y="876377"/>
            <a:ext cx="1638300" cy="2009775"/>
          </a:xfrm>
          <a:prstGeom prst="rect">
            <a:avLst/>
          </a:prstGeom>
        </p:spPr>
      </p:pic>
    </p:spTree>
    <p:extLst>
      <p:ext uri="{BB962C8B-B14F-4D97-AF65-F5344CB8AC3E}">
        <p14:creationId xmlns:p14="http://schemas.microsoft.com/office/powerpoint/2010/main" val="3726266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4214" y="0"/>
            <a:ext cx="11187788" cy="404186"/>
          </a:xfrm>
          <a:solidFill>
            <a:schemeClr val="bg1"/>
          </a:solidFill>
        </p:spPr>
        <p:txBody>
          <a:bodyPr>
            <a:normAutofit/>
          </a:bodyPr>
          <a:lstStyle/>
          <a:p>
            <a:r>
              <a:rPr lang="en-US">
                <a:solidFill>
                  <a:srgbClr val="000000"/>
                </a:solidFill>
                <a:latin typeface="Arial Black" panose="020B0A04020102020204" pitchFamily="34" charset="0"/>
              </a:rPr>
              <a:t>FY21 County TX_NEW Performance by county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91617414"/>
              </p:ext>
            </p:extLst>
          </p:nvPr>
        </p:nvGraphicFramePr>
        <p:xfrm>
          <a:off x="997639" y="341393"/>
          <a:ext cx="11111241" cy="2137112"/>
        </p:xfrm>
        <a:graphic>
          <a:graphicData uri="http://schemas.openxmlformats.org/drawingml/2006/table">
            <a:tbl>
              <a:tblPr firstRow="1" bandRow="1">
                <a:tableStyleId>{7DF18680-E054-41AD-8BC1-D1AEF772440D}</a:tableStyleId>
              </a:tblPr>
              <a:tblGrid>
                <a:gridCol w="568651">
                  <a:extLst>
                    <a:ext uri="{9D8B030D-6E8A-4147-A177-3AD203B41FA5}">
                      <a16:colId xmlns:a16="http://schemas.microsoft.com/office/drawing/2014/main" xmlns="" val="1762312735"/>
                    </a:ext>
                  </a:extLst>
                </a:gridCol>
                <a:gridCol w="1524447">
                  <a:extLst>
                    <a:ext uri="{9D8B030D-6E8A-4147-A177-3AD203B41FA5}">
                      <a16:colId xmlns:a16="http://schemas.microsoft.com/office/drawing/2014/main" xmlns="" val="20000"/>
                    </a:ext>
                  </a:extLst>
                </a:gridCol>
                <a:gridCol w="1030596">
                  <a:extLst>
                    <a:ext uri="{9D8B030D-6E8A-4147-A177-3AD203B41FA5}">
                      <a16:colId xmlns:a16="http://schemas.microsoft.com/office/drawing/2014/main" xmlns="" val="1648522094"/>
                    </a:ext>
                  </a:extLst>
                </a:gridCol>
                <a:gridCol w="1353379">
                  <a:extLst>
                    <a:ext uri="{9D8B030D-6E8A-4147-A177-3AD203B41FA5}">
                      <a16:colId xmlns:a16="http://schemas.microsoft.com/office/drawing/2014/main" xmlns="" val="822455157"/>
                    </a:ext>
                  </a:extLst>
                </a:gridCol>
                <a:gridCol w="1212076">
                  <a:extLst>
                    <a:ext uri="{9D8B030D-6E8A-4147-A177-3AD203B41FA5}">
                      <a16:colId xmlns:a16="http://schemas.microsoft.com/office/drawing/2014/main" xmlns="" val="1321397797"/>
                    </a:ext>
                  </a:extLst>
                </a:gridCol>
                <a:gridCol w="1297521">
                  <a:extLst>
                    <a:ext uri="{9D8B030D-6E8A-4147-A177-3AD203B41FA5}">
                      <a16:colId xmlns:a16="http://schemas.microsoft.com/office/drawing/2014/main" xmlns="" val="1981949775"/>
                    </a:ext>
                  </a:extLst>
                </a:gridCol>
                <a:gridCol w="1297521">
                  <a:extLst>
                    <a:ext uri="{9D8B030D-6E8A-4147-A177-3AD203B41FA5}">
                      <a16:colId xmlns:a16="http://schemas.microsoft.com/office/drawing/2014/main" xmlns="" val="2711453298"/>
                    </a:ext>
                  </a:extLst>
                </a:gridCol>
                <a:gridCol w="1347915">
                  <a:extLst>
                    <a:ext uri="{9D8B030D-6E8A-4147-A177-3AD203B41FA5}">
                      <a16:colId xmlns:a16="http://schemas.microsoft.com/office/drawing/2014/main" xmlns="" val="20006"/>
                    </a:ext>
                  </a:extLst>
                </a:gridCol>
                <a:gridCol w="1479135">
                  <a:extLst>
                    <a:ext uri="{9D8B030D-6E8A-4147-A177-3AD203B41FA5}">
                      <a16:colId xmlns:a16="http://schemas.microsoft.com/office/drawing/2014/main" xmlns="" val="20007"/>
                    </a:ext>
                  </a:extLst>
                </a:gridCol>
              </a:tblGrid>
              <a:tr h="546627">
                <a:tc>
                  <a:txBody>
                    <a:bodyPr/>
                    <a:lstStyle/>
                    <a:p>
                      <a:pPr algn="ctr"/>
                      <a:r>
                        <a:rPr lang="en-US" sz="1400" dirty="0"/>
                        <a:t>S N</a:t>
                      </a:r>
                      <a:endParaRPr lang="en-US" sz="1400" dirty="0">
                        <a:latin typeface="+mn-lt"/>
                      </a:endParaRPr>
                    </a:p>
                  </a:txBody>
                  <a:tcPr marL="86941" marR="86941" anchor="ctr"/>
                </a:tc>
                <a:tc>
                  <a:txBody>
                    <a:bodyPr/>
                    <a:lstStyle/>
                    <a:p>
                      <a:r>
                        <a:rPr lang="en-US" sz="1400" dirty="0"/>
                        <a:t>County</a:t>
                      </a:r>
                      <a:endParaRPr lang="en-US" sz="1400" dirty="0">
                        <a:latin typeface="+mn-lt"/>
                      </a:endParaRPr>
                    </a:p>
                  </a:txBody>
                  <a:tcPr marL="86941" marR="86941" anchor="ctr"/>
                </a:tc>
                <a:tc>
                  <a:txBody>
                    <a:bodyPr/>
                    <a:lstStyle/>
                    <a:p>
                      <a:pPr algn="ctr" rtl="0" fontAlgn="ctr"/>
                      <a:r>
                        <a:rPr lang="en-US" sz="1400" u="none" strike="noStrike" kern="1200" dirty="0">
                          <a:effectLst/>
                        </a:rPr>
                        <a:t>FY</a:t>
                      </a:r>
                      <a:r>
                        <a:rPr lang="en-US" sz="1400" u="none" strike="noStrike" kern="1200" baseline="0" dirty="0">
                          <a:effectLst/>
                        </a:rPr>
                        <a:t> 21 Q1 TX_NEW  </a:t>
                      </a:r>
                      <a:endParaRPr lang="en-US" sz="1400" b="1" u="none" strike="noStrike" kern="1200" dirty="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kern="1200" dirty="0">
                          <a:effectLst/>
                        </a:rPr>
                        <a:t>FY</a:t>
                      </a:r>
                      <a:r>
                        <a:rPr lang="en-US" sz="1400" u="none" strike="noStrike" kern="1200" baseline="0" dirty="0">
                          <a:effectLst/>
                        </a:rPr>
                        <a:t> 21 Q2 TX_NEW  </a:t>
                      </a:r>
                      <a:endParaRPr lang="en-US" sz="1400" b="1" u="none" strike="noStrike" kern="1200" dirty="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kern="1200" dirty="0">
                          <a:effectLst/>
                        </a:rPr>
                        <a:t>FY</a:t>
                      </a:r>
                      <a:r>
                        <a:rPr lang="en-US" sz="1400" u="none" strike="noStrike" kern="1200" baseline="0" dirty="0">
                          <a:effectLst/>
                        </a:rPr>
                        <a:t> 21 Q3 TX_NEW  </a:t>
                      </a:r>
                      <a:endParaRPr lang="en-US" sz="1400" b="1" u="none" strike="noStrike" kern="1200" dirty="0">
                        <a:solidFill>
                          <a:schemeClr val="lt1"/>
                        </a:solidFill>
                        <a:effectLst/>
                        <a:latin typeface="+mn-lt"/>
                        <a:ea typeface="+mn-ea"/>
                        <a:cs typeface="+mn-cs"/>
                      </a:endParaRPr>
                    </a:p>
                  </a:txBody>
                  <a:tcPr marL="8243" marR="8243" marT="8670" marB="0" anchor="ctr"/>
                </a:tc>
                <a:tc>
                  <a:txBody>
                    <a:bodyPr/>
                    <a:lstStyle/>
                    <a:p>
                      <a:pPr algn="ctr" rtl="0" fontAlgn="ctr"/>
                      <a:r>
                        <a:rPr lang="en-US" sz="1400" b="1" u="none" strike="noStrike" kern="1200">
                          <a:solidFill>
                            <a:schemeClr val="lt1"/>
                          </a:solidFill>
                          <a:effectLst/>
                          <a:latin typeface="+mn-lt"/>
                          <a:ea typeface="+mn-ea"/>
                          <a:cs typeface="+mn-cs"/>
                        </a:rPr>
                        <a:t>FY21Q4 </a:t>
                      </a:r>
                    </a:p>
                    <a:p>
                      <a:pPr algn="ctr" rtl="0" fontAlgn="ctr"/>
                      <a:r>
                        <a:rPr lang="en-US" sz="1400" u="none" strike="noStrike" kern="1200" baseline="0">
                          <a:effectLst/>
                        </a:rPr>
                        <a:t>TX_NEW </a:t>
                      </a:r>
                      <a:endParaRPr lang="en-US" sz="1400" b="1" u="none" strike="noStrike" kern="1200">
                        <a:solidFill>
                          <a:schemeClr val="lt1"/>
                        </a:solidFill>
                        <a:effectLst/>
                        <a:latin typeface="+mn-lt"/>
                        <a:ea typeface="+mn-ea"/>
                        <a:cs typeface="+mn-cs"/>
                      </a:endParaRPr>
                    </a:p>
                  </a:txBody>
                  <a:tcPr marL="8243" marR="8243" marT="8670" marB="0" anchor="ctr"/>
                </a:tc>
                <a:tc>
                  <a:txBody>
                    <a:bodyPr/>
                    <a:lstStyle/>
                    <a:p>
                      <a:pPr algn="ctr" rtl="0" fontAlgn="ctr"/>
                      <a:r>
                        <a:rPr lang="en-US" sz="1400" u="none" strike="noStrike" kern="1200" dirty="0">
                          <a:effectLst/>
                        </a:rPr>
                        <a:t>FY 21 cum TX_NEW </a:t>
                      </a:r>
                      <a:endParaRPr lang="en-US" sz="1400" b="1" u="none" strike="noStrike" kern="1200" dirty="0">
                        <a:solidFill>
                          <a:schemeClr val="lt1"/>
                        </a:solidFill>
                        <a:effectLst/>
                        <a:latin typeface="+mn-lt"/>
                        <a:ea typeface="+mn-ea"/>
                        <a:cs typeface="+mn-cs"/>
                      </a:endParaRPr>
                    </a:p>
                  </a:txBody>
                  <a:tcPr marL="8243" marR="8243" marT="8670" marB="0" anchor="ctr"/>
                </a:tc>
                <a:tc>
                  <a:txBody>
                    <a:bodyPr/>
                    <a:lstStyle/>
                    <a:p>
                      <a:pPr algn="ctr" rtl="0" fontAlgn="ctr"/>
                      <a:r>
                        <a:rPr lang="en-US" sz="1400" u="none" strike="noStrike" kern="1200">
                          <a:effectLst/>
                        </a:rPr>
                        <a:t>FY21</a:t>
                      </a:r>
                      <a:r>
                        <a:rPr lang="en-US" sz="1400" u="none" strike="noStrike" kern="1200" baseline="0">
                          <a:effectLst/>
                        </a:rPr>
                        <a:t> </a:t>
                      </a:r>
                      <a:r>
                        <a:rPr lang="en-US" sz="1400" u="none" strike="noStrike" kern="1200">
                          <a:effectLst/>
                        </a:rPr>
                        <a:t>TX_NEW target </a:t>
                      </a:r>
                      <a:endParaRPr lang="en-US" sz="1400" b="1" u="none" strike="noStrike" kern="1200">
                        <a:solidFill>
                          <a:schemeClr val="lt1"/>
                        </a:solidFill>
                        <a:effectLst/>
                        <a:latin typeface="+mn-lt"/>
                        <a:ea typeface="+mn-ea"/>
                        <a:cs typeface="+mn-cs"/>
                      </a:endParaRPr>
                    </a:p>
                  </a:txBody>
                  <a:tcPr marL="8243" marR="8243" marT="8670" marB="0" anchor="ctr"/>
                </a:tc>
                <a:tc>
                  <a:txBody>
                    <a:bodyPr/>
                    <a:lstStyle/>
                    <a:p>
                      <a:pPr algn="ctr" rtl="0" fontAlgn="ctr"/>
                      <a:r>
                        <a:rPr lang="en-US" sz="1400" u="none" strike="noStrike" dirty="0">
                          <a:effectLst/>
                        </a:rPr>
                        <a:t>FY21 TX_NEW % Achieved</a:t>
                      </a:r>
                      <a:endParaRPr lang="en-US" sz="1400" u="none" strike="noStrike" dirty="0">
                        <a:effectLst/>
                        <a:latin typeface="+mn-lt"/>
                      </a:endParaRPr>
                    </a:p>
                  </a:txBody>
                  <a:tcPr marL="8243" marR="8243" marT="8670" marB="0" anchor="ctr"/>
                </a:tc>
                <a:extLst>
                  <a:ext uri="{0D108BD9-81ED-4DB2-BD59-A6C34878D82A}">
                    <a16:rowId xmlns:a16="http://schemas.microsoft.com/office/drawing/2014/main" xmlns="" val="10000"/>
                  </a:ext>
                </a:extLst>
              </a:tr>
              <a:tr h="318097">
                <a:tc>
                  <a:txBody>
                    <a:bodyPr/>
                    <a:lstStyle/>
                    <a:p>
                      <a:pPr algn="ctr" fontAlgn="b"/>
                      <a:endParaRPr lang="en-US" sz="1600" b="0" i="0" u="none" strike="noStrike" dirty="0">
                        <a:solidFill>
                          <a:srgbClr val="000000"/>
                        </a:solidFill>
                        <a:effectLst/>
                        <a:latin typeface="+mn-lt"/>
                      </a:endParaRPr>
                    </a:p>
                  </a:txBody>
                  <a:tcPr marL="9056" marR="9056" marT="9525" marB="0" anchor="ctr"/>
                </a:tc>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GB" sz="1600" u="none" strike="noStrike" dirty="0">
                          <a:effectLst/>
                          <a:latin typeface="+mn-lt"/>
                        </a:rPr>
                        <a:t>22</a:t>
                      </a:r>
                      <a:endParaRPr lang="en-GB" sz="1600" b="0" i="0" u="none" strike="noStrike" dirty="0">
                        <a:solidFill>
                          <a:srgbClr val="000000"/>
                        </a:solidFill>
                        <a:effectLst/>
                        <a:latin typeface="+mn-lt"/>
                      </a:endParaRPr>
                    </a:p>
                  </a:txBody>
                  <a:tcPr marL="9525" marR="9525" marT="9525" marB="0" anchor="b"/>
                </a:tc>
                <a:tc>
                  <a:txBody>
                    <a:bodyPr/>
                    <a:lstStyle/>
                    <a:p>
                      <a:pPr marL="0" algn="ctr" defTabSz="457200" rtl="0" eaLnBrk="1" fontAlgn="b" latinLnBrk="0" hangingPunct="1"/>
                      <a:r>
                        <a:rPr lang="en-US" sz="1600" u="none" strike="noStrike" kern="1200" dirty="0">
                          <a:effectLst/>
                          <a:latin typeface="+mn-lt"/>
                        </a:rPr>
                        <a:t>23</a:t>
                      </a:r>
                      <a:endParaRPr lang="en-US" sz="1600" b="0" i="0" u="none" strike="noStrike" kern="1200" dirty="0">
                        <a:solidFill>
                          <a:srgbClr val="000000"/>
                        </a:solidFill>
                        <a:effectLst/>
                        <a:latin typeface="+mn-lt"/>
                        <a:ea typeface="+mn-ea"/>
                        <a:cs typeface="+mn-cs"/>
                      </a:endParaRPr>
                    </a:p>
                  </a:txBody>
                  <a:tcPr marL="0" marR="0" marT="0" marB="0" anchor="ctr"/>
                </a:tc>
                <a:tc>
                  <a:txBody>
                    <a:bodyPr/>
                    <a:lstStyle/>
                    <a:p>
                      <a:pPr algn="ctr" fontAlgn="b"/>
                      <a:r>
                        <a:rPr lang="en-US" sz="1400" b="0" i="0" u="none" strike="noStrike" dirty="0">
                          <a:effectLst/>
                          <a:latin typeface="Arial" panose="020B0604020202020204" pitchFamily="34" charset="0"/>
                        </a:rPr>
                        <a:t>28</a:t>
                      </a:r>
                    </a:p>
                  </a:txBody>
                  <a:tcPr marL="0" marR="0" marT="0" marB="0" anchor="b"/>
                </a:tc>
                <a:tc>
                  <a:txBody>
                    <a:bodyPr/>
                    <a:lstStyle/>
                    <a:p>
                      <a:pPr algn="ctr" fontAlgn="b"/>
                      <a:r>
                        <a:rPr lang="en-US" sz="1600" b="0" i="0" u="none" strike="noStrike" dirty="0">
                          <a:solidFill>
                            <a:srgbClr val="000000"/>
                          </a:solidFill>
                          <a:effectLst/>
                          <a:latin typeface="Calibri" panose="020F0502020204030204" pitchFamily="34" charset="0"/>
                        </a:rPr>
                        <a:t>40</a:t>
                      </a:r>
                    </a:p>
                  </a:txBody>
                  <a:tcPr marL="0" marR="0" marT="0" marB="0" anchor="ctr"/>
                </a:tc>
                <a:tc>
                  <a:txBody>
                    <a:bodyPr/>
                    <a:lstStyle/>
                    <a:p>
                      <a:pPr algn="ctr" fontAlgn="b"/>
                      <a:r>
                        <a:rPr lang="en-US" sz="1600" b="0" i="0" u="none" strike="noStrike" dirty="0">
                          <a:solidFill>
                            <a:srgbClr val="000000"/>
                          </a:solidFill>
                          <a:effectLst/>
                          <a:latin typeface="Calibri" panose="020F0502020204030204" pitchFamily="34" charset="0"/>
                        </a:rPr>
                        <a:t>113</a:t>
                      </a:r>
                    </a:p>
                  </a:txBody>
                  <a:tcPr marL="9525" marR="9525" marT="9525" marB="0" anchor="ctr"/>
                </a:tc>
                <a:tc>
                  <a:txBody>
                    <a:bodyPr/>
                    <a:lstStyle/>
                    <a:p>
                      <a:pPr algn="ctr" fontAlgn="b"/>
                      <a:r>
                        <a:rPr lang="en-GB" sz="1600" u="none" strike="noStrike" dirty="0">
                          <a:effectLst/>
                          <a:latin typeface="+mn-lt"/>
                        </a:rPr>
                        <a:t>1747</a:t>
                      </a:r>
                      <a:endParaRPr lang="en-GB"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6%</a:t>
                      </a:r>
                    </a:p>
                  </a:txBody>
                  <a:tcPr marL="9525" marR="9525" marT="9525" marB="0" anchor="ctr">
                    <a:solidFill>
                      <a:srgbClr val="FF0000"/>
                    </a:solidFill>
                  </a:tcPr>
                </a:tc>
                <a:extLst>
                  <a:ext uri="{0D108BD9-81ED-4DB2-BD59-A6C34878D82A}">
                    <a16:rowId xmlns:a16="http://schemas.microsoft.com/office/drawing/2014/main" xmlns="" val="3288685671"/>
                  </a:ext>
                </a:extLst>
              </a:tr>
              <a:tr h="318097">
                <a:tc>
                  <a:txBody>
                    <a:bodyPr/>
                    <a:lstStyle/>
                    <a:p>
                      <a:pPr algn="ctr" fontAlgn="b"/>
                      <a:endParaRPr lang="en-US" sz="1600" b="0" i="0" u="none" strike="noStrike" dirty="0">
                        <a:solidFill>
                          <a:srgbClr val="000000"/>
                        </a:solidFill>
                        <a:effectLst/>
                        <a:latin typeface="+mn-lt"/>
                      </a:endParaRPr>
                    </a:p>
                  </a:txBody>
                  <a:tcPr marL="9056" marR="9056" marT="9525" marB="0" anchor="ctr"/>
                </a:tc>
                <a:tc>
                  <a:txBody>
                    <a:bodyPr/>
                    <a:lstStyle/>
                    <a:p>
                      <a:pPr algn="l" fontAlgn="b"/>
                      <a:endParaRPr lang="en-GB" sz="1600" b="0" i="0" u="none" strike="noStrike" dirty="0">
                        <a:solidFill>
                          <a:srgbClr val="000000"/>
                        </a:solidFill>
                        <a:effectLst/>
                        <a:latin typeface="+mn-lt"/>
                      </a:endParaRPr>
                    </a:p>
                  </a:txBody>
                  <a:tcPr marL="0" marR="0" marT="0" marB="0" anchor="b"/>
                </a:tc>
                <a:tc>
                  <a:txBody>
                    <a:bodyPr/>
                    <a:lstStyle/>
                    <a:p>
                      <a:pPr algn="ctr" fontAlgn="b"/>
                      <a:r>
                        <a:rPr lang="en-GB" sz="1600" u="none" strike="noStrike" dirty="0">
                          <a:effectLst/>
                          <a:latin typeface="+mn-lt"/>
                        </a:rPr>
                        <a:t>24</a:t>
                      </a:r>
                      <a:endParaRPr lang="en-GB" sz="1600" b="0" i="0" u="none" strike="noStrike" dirty="0">
                        <a:solidFill>
                          <a:srgbClr val="000000"/>
                        </a:solidFill>
                        <a:effectLst/>
                        <a:latin typeface="+mn-lt"/>
                      </a:endParaRPr>
                    </a:p>
                  </a:txBody>
                  <a:tcPr marL="9525" marR="9525" marT="9525" marB="0" anchor="b"/>
                </a:tc>
                <a:tc>
                  <a:txBody>
                    <a:bodyPr/>
                    <a:lstStyle/>
                    <a:p>
                      <a:pPr marL="0" algn="ctr" defTabSz="457200" rtl="0" eaLnBrk="1" fontAlgn="b" latinLnBrk="0" hangingPunct="1"/>
                      <a:r>
                        <a:rPr lang="en-US" sz="1600" u="none" strike="noStrike" kern="1200" dirty="0">
                          <a:effectLst/>
                          <a:latin typeface="+mn-lt"/>
                        </a:rPr>
                        <a:t>31</a:t>
                      </a:r>
                      <a:endParaRPr lang="en-US" sz="1600" b="0" i="0" u="none" strike="noStrike" kern="1200" dirty="0">
                        <a:solidFill>
                          <a:srgbClr val="000000"/>
                        </a:solidFill>
                        <a:effectLst/>
                        <a:latin typeface="+mn-lt"/>
                        <a:ea typeface="+mn-ea"/>
                        <a:cs typeface="+mn-cs"/>
                      </a:endParaRPr>
                    </a:p>
                  </a:txBody>
                  <a:tcPr marL="0" marR="0" marT="0" marB="0" anchor="ctr"/>
                </a:tc>
                <a:tc>
                  <a:txBody>
                    <a:bodyPr/>
                    <a:lstStyle/>
                    <a:p>
                      <a:pPr algn="ctr" fontAlgn="b"/>
                      <a:r>
                        <a:rPr lang="en-US" sz="1400" b="0" i="0" u="none" strike="noStrike" dirty="0">
                          <a:effectLst/>
                          <a:latin typeface="Arial" panose="020B0604020202020204" pitchFamily="34" charset="0"/>
                        </a:rPr>
                        <a:t>48</a:t>
                      </a:r>
                    </a:p>
                  </a:txBody>
                  <a:tcPr marL="0" marR="0" marT="0" marB="0" anchor="b"/>
                </a:tc>
                <a:tc>
                  <a:txBody>
                    <a:bodyPr/>
                    <a:lstStyle/>
                    <a:p>
                      <a:pPr algn="ctr" fontAlgn="b"/>
                      <a:r>
                        <a:rPr lang="en-US" sz="1600" b="0" i="0" u="none" strike="noStrike" dirty="0">
                          <a:solidFill>
                            <a:srgbClr val="000000"/>
                          </a:solidFill>
                          <a:effectLst/>
                          <a:latin typeface="Calibri" panose="020F0502020204030204" pitchFamily="34" charset="0"/>
                        </a:rPr>
                        <a:t>23</a:t>
                      </a:r>
                    </a:p>
                  </a:txBody>
                  <a:tcPr marL="0" marR="0" marT="0" marB="0" anchor="ctr"/>
                </a:tc>
                <a:tc>
                  <a:txBody>
                    <a:bodyPr/>
                    <a:lstStyle/>
                    <a:p>
                      <a:pPr algn="ctr" fontAlgn="b"/>
                      <a:r>
                        <a:rPr lang="en-US" sz="1600" b="0" i="0" u="none" strike="noStrike" dirty="0">
                          <a:solidFill>
                            <a:srgbClr val="000000"/>
                          </a:solidFill>
                          <a:effectLst/>
                          <a:latin typeface="Calibri" panose="020F0502020204030204" pitchFamily="34" charset="0"/>
                        </a:rPr>
                        <a:t>126</a:t>
                      </a:r>
                    </a:p>
                  </a:txBody>
                  <a:tcPr marL="9525" marR="9525" marT="9525" marB="0" anchor="ctr"/>
                </a:tc>
                <a:tc>
                  <a:txBody>
                    <a:bodyPr/>
                    <a:lstStyle/>
                    <a:p>
                      <a:pPr algn="ctr" fontAlgn="b"/>
                      <a:r>
                        <a:rPr lang="en-GB" sz="1600" u="none" strike="noStrike" dirty="0">
                          <a:effectLst/>
                          <a:latin typeface="+mn-lt"/>
                        </a:rPr>
                        <a:t>634</a:t>
                      </a:r>
                      <a:endParaRPr lang="en-GB"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20%</a:t>
                      </a:r>
                    </a:p>
                  </a:txBody>
                  <a:tcPr marL="9525" marR="9525" marT="9525" marB="0" anchor="ctr">
                    <a:solidFill>
                      <a:srgbClr val="FF0000"/>
                    </a:solidFill>
                  </a:tcPr>
                </a:tc>
                <a:extLst>
                  <a:ext uri="{0D108BD9-81ED-4DB2-BD59-A6C34878D82A}">
                    <a16:rowId xmlns:a16="http://schemas.microsoft.com/office/drawing/2014/main" xmlns="" val="2865638308"/>
                  </a:ext>
                </a:extLst>
              </a:tr>
              <a:tr h="318097">
                <a:tc>
                  <a:txBody>
                    <a:bodyPr/>
                    <a:lstStyle/>
                    <a:p>
                      <a:pPr algn="ctr" fontAlgn="b"/>
                      <a:endParaRPr lang="en-US" sz="1600" b="0" i="0" u="none" strike="noStrike" dirty="0">
                        <a:solidFill>
                          <a:srgbClr val="000000"/>
                        </a:solidFill>
                        <a:effectLst/>
                        <a:latin typeface="+mn-lt"/>
                      </a:endParaRPr>
                    </a:p>
                  </a:txBody>
                  <a:tcPr marL="9056" marR="9056" marT="9525" marB="0" anchor="ctr"/>
                </a:tc>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GB" sz="1600" u="none" strike="noStrike" dirty="0">
                          <a:effectLst/>
                          <a:latin typeface="+mn-lt"/>
                        </a:rPr>
                        <a:t>90</a:t>
                      </a:r>
                      <a:endParaRPr lang="en-GB" sz="1600" b="0" i="0" u="none" strike="noStrike" dirty="0">
                        <a:solidFill>
                          <a:srgbClr val="000000"/>
                        </a:solidFill>
                        <a:effectLst/>
                        <a:latin typeface="+mn-lt"/>
                      </a:endParaRPr>
                    </a:p>
                  </a:txBody>
                  <a:tcPr marL="9525" marR="9525" marT="9525" marB="0" anchor="b"/>
                </a:tc>
                <a:tc>
                  <a:txBody>
                    <a:bodyPr/>
                    <a:lstStyle/>
                    <a:p>
                      <a:pPr marL="0" algn="ctr" defTabSz="457200" rtl="0" eaLnBrk="1" fontAlgn="b" latinLnBrk="0" hangingPunct="1"/>
                      <a:r>
                        <a:rPr lang="en-US" sz="1600" u="none" strike="noStrike" kern="1200" dirty="0">
                          <a:effectLst/>
                          <a:latin typeface="+mn-lt"/>
                        </a:rPr>
                        <a:t>67</a:t>
                      </a:r>
                      <a:endParaRPr lang="en-US" sz="1600" b="0" i="0" u="none" strike="noStrike" kern="1200" dirty="0">
                        <a:solidFill>
                          <a:srgbClr val="000000"/>
                        </a:solidFill>
                        <a:effectLst/>
                        <a:latin typeface="+mn-lt"/>
                        <a:ea typeface="+mn-ea"/>
                        <a:cs typeface="+mn-cs"/>
                      </a:endParaRPr>
                    </a:p>
                  </a:txBody>
                  <a:tcPr marL="0" marR="0" marT="0" marB="0" anchor="ctr"/>
                </a:tc>
                <a:tc>
                  <a:txBody>
                    <a:bodyPr/>
                    <a:lstStyle/>
                    <a:p>
                      <a:pPr algn="ctr" fontAlgn="b"/>
                      <a:r>
                        <a:rPr lang="en-US" sz="1400" b="0" i="0" u="none" strike="noStrike">
                          <a:effectLst/>
                          <a:latin typeface="Arial" panose="020B0604020202020204" pitchFamily="34" charset="0"/>
                        </a:rPr>
                        <a:t>87</a:t>
                      </a:r>
                    </a:p>
                  </a:txBody>
                  <a:tcPr marL="0" marR="0" marT="0" marB="0" anchor="b"/>
                </a:tc>
                <a:tc>
                  <a:txBody>
                    <a:bodyPr/>
                    <a:lstStyle/>
                    <a:p>
                      <a:pPr algn="ctr" fontAlgn="b"/>
                      <a:r>
                        <a:rPr lang="en-US" sz="1600" b="0" i="0" u="none" strike="noStrike" dirty="0">
                          <a:solidFill>
                            <a:srgbClr val="000000"/>
                          </a:solidFill>
                          <a:effectLst/>
                          <a:latin typeface="Calibri" panose="020F0502020204030204" pitchFamily="34" charset="0"/>
                        </a:rPr>
                        <a:t>87</a:t>
                      </a:r>
                    </a:p>
                  </a:txBody>
                  <a:tcPr marL="0" marR="0" marT="0" marB="0" anchor="ctr"/>
                </a:tc>
                <a:tc>
                  <a:txBody>
                    <a:bodyPr/>
                    <a:lstStyle/>
                    <a:p>
                      <a:pPr algn="ctr" fontAlgn="b"/>
                      <a:r>
                        <a:rPr lang="en-US" sz="1600" b="0" i="0" u="none" strike="noStrike" dirty="0">
                          <a:solidFill>
                            <a:srgbClr val="000000"/>
                          </a:solidFill>
                          <a:effectLst/>
                          <a:latin typeface="Calibri" panose="020F0502020204030204" pitchFamily="34" charset="0"/>
                        </a:rPr>
                        <a:t>331</a:t>
                      </a:r>
                    </a:p>
                  </a:txBody>
                  <a:tcPr marL="9525" marR="9525" marT="9525" marB="0" anchor="ctr"/>
                </a:tc>
                <a:tc>
                  <a:txBody>
                    <a:bodyPr/>
                    <a:lstStyle/>
                    <a:p>
                      <a:pPr algn="ctr" fontAlgn="b"/>
                      <a:r>
                        <a:rPr lang="en-GB" sz="1600" u="none" strike="noStrike" dirty="0">
                          <a:effectLst/>
                          <a:latin typeface="+mn-lt"/>
                        </a:rPr>
                        <a:t>1743</a:t>
                      </a:r>
                      <a:endParaRPr lang="en-GB"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19%</a:t>
                      </a:r>
                    </a:p>
                  </a:txBody>
                  <a:tcPr marL="9525" marR="9525" marT="9525" marB="0" anchor="ctr">
                    <a:solidFill>
                      <a:srgbClr val="FF0000"/>
                    </a:solidFill>
                  </a:tcPr>
                </a:tc>
                <a:extLst>
                  <a:ext uri="{0D108BD9-81ED-4DB2-BD59-A6C34878D82A}">
                    <a16:rowId xmlns:a16="http://schemas.microsoft.com/office/drawing/2014/main" xmlns="" val="173789076"/>
                  </a:ext>
                </a:extLst>
              </a:tr>
              <a:tr h="318097">
                <a:tc>
                  <a:txBody>
                    <a:bodyPr/>
                    <a:lstStyle/>
                    <a:p>
                      <a:pPr algn="ctr" fontAlgn="b"/>
                      <a:endParaRPr lang="en-US" sz="1600" b="0" i="0" u="none" strike="noStrike" dirty="0">
                        <a:solidFill>
                          <a:srgbClr val="000000"/>
                        </a:solidFill>
                        <a:effectLst/>
                        <a:latin typeface="+mn-lt"/>
                      </a:endParaRPr>
                    </a:p>
                  </a:txBody>
                  <a:tcPr marL="9056" marR="9056" marT="9525" marB="0" anchor="ctr"/>
                </a:tc>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GB" sz="1600" u="none" strike="noStrike" dirty="0">
                          <a:effectLst/>
                          <a:latin typeface="+mn-lt"/>
                        </a:rPr>
                        <a:t>149</a:t>
                      </a:r>
                      <a:endParaRPr lang="en-GB" sz="1600" b="0" i="0" u="none" strike="noStrike" dirty="0">
                        <a:solidFill>
                          <a:srgbClr val="000000"/>
                        </a:solidFill>
                        <a:effectLst/>
                        <a:latin typeface="+mn-lt"/>
                      </a:endParaRPr>
                    </a:p>
                  </a:txBody>
                  <a:tcPr marL="9525" marR="9525" marT="9525" marB="0" anchor="b"/>
                </a:tc>
                <a:tc>
                  <a:txBody>
                    <a:bodyPr/>
                    <a:lstStyle/>
                    <a:p>
                      <a:pPr marL="0" algn="ctr" defTabSz="457200" rtl="0" eaLnBrk="1" fontAlgn="b" latinLnBrk="0" hangingPunct="1"/>
                      <a:r>
                        <a:rPr lang="en-US" sz="1600" u="none" strike="noStrike" kern="1200" dirty="0">
                          <a:effectLst/>
                          <a:latin typeface="+mn-lt"/>
                        </a:rPr>
                        <a:t>137</a:t>
                      </a:r>
                      <a:endParaRPr lang="en-US" sz="1600" b="0" i="0" u="none" strike="noStrike" kern="1200" dirty="0">
                        <a:solidFill>
                          <a:srgbClr val="000000"/>
                        </a:solidFill>
                        <a:effectLst/>
                        <a:latin typeface="+mn-lt"/>
                        <a:ea typeface="+mn-ea"/>
                        <a:cs typeface="+mn-cs"/>
                      </a:endParaRPr>
                    </a:p>
                  </a:txBody>
                  <a:tcPr marL="0" marR="0" marT="0" marB="0" anchor="ctr"/>
                </a:tc>
                <a:tc>
                  <a:txBody>
                    <a:bodyPr/>
                    <a:lstStyle/>
                    <a:p>
                      <a:pPr algn="ctr" fontAlgn="b"/>
                      <a:r>
                        <a:rPr lang="en-US" sz="1600" b="0" i="0" u="none" strike="noStrike" dirty="0">
                          <a:solidFill>
                            <a:srgbClr val="000000"/>
                          </a:solidFill>
                          <a:effectLst/>
                          <a:latin typeface="+mn-lt"/>
                        </a:rPr>
                        <a:t>153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145</a:t>
                      </a:r>
                    </a:p>
                  </a:txBody>
                  <a:tcPr marL="0" marR="0" marT="0" marB="0" anchor="ctr"/>
                </a:tc>
                <a:tc>
                  <a:txBody>
                    <a:bodyPr/>
                    <a:lstStyle/>
                    <a:p>
                      <a:pPr algn="ctr" fontAlgn="b"/>
                      <a:r>
                        <a:rPr lang="en-US" sz="1600" b="0" i="0" u="none" strike="noStrike" dirty="0">
                          <a:solidFill>
                            <a:srgbClr val="000000"/>
                          </a:solidFill>
                          <a:effectLst/>
                          <a:latin typeface="Calibri" panose="020F0502020204030204" pitchFamily="34" charset="0"/>
                        </a:rPr>
                        <a:t>584</a:t>
                      </a:r>
                    </a:p>
                  </a:txBody>
                  <a:tcPr marL="9525" marR="9525" marT="9525" marB="0" anchor="ctr"/>
                </a:tc>
                <a:tc>
                  <a:txBody>
                    <a:bodyPr/>
                    <a:lstStyle/>
                    <a:p>
                      <a:pPr algn="ctr" fontAlgn="b"/>
                      <a:r>
                        <a:rPr lang="en-GB" sz="1600" u="none" strike="noStrike" dirty="0">
                          <a:effectLst/>
                          <a:latin typeface="+mn-lt"/>
                        </a:rPr>
                        <a:t>2793</a:t>
                      </a:r>
                      <a:endParaRPr lang="en-GB"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21%</a:t>
                      </a:r>
                    </a:p>
                  </a:txBody>
                  <a:tcPr marL="9525" marR="9525" marT="9525" marB="0" anchor="ctr">
                    <a:solidFill>
                      <a:srgbClr val="FF0000"/>
                    </a:solidFill>
                  </a:tcPr>
                </a:tc>
                <a:extLst>
                  <a:ext uri="{0D108BD9-81ED-4DB2-BD59-A6C34878D82A}">
                    <a16:rowId xmlns:a16="http://schemas.microsoft.com/office/drawing/2014/main" xmlns="" val="10009"/>
                  </a:ext>
                </a:extLst>
              </a:tr>
              <a:tr h="318097">
                <a:tc>
                  <a:txBody>
                    <a:bodyPr/>
                    <a:lstStyle/>
                    <a:p>
                      <a:pPr algn="ctr" fontAlgn="b"/>
                      <a:endParaRPr lang="en-US" sz="1600" b="1" i="0" u="none" strike="noStrike">
                        <a:solidFill>
                          <a:srgbClr val="000000"/>
                        </a:solidFill>
                        <a:effectLst/>
                        <a:latin typeface="+mn-lt"/>
                      </a:endParaRPr>
                    </a:p>
                  </a:txBody>
                  <a:tcPr marL="9056" marR="9056" marT="9525" marB="0" anchor="ctr"/>
                </a:tc>
                <a:tc>
                  <a:txBody>
                    <a:bodyPr/>
                    <a:lstStyle/>
                    <a:p>
                      <a:pPr algn="l" fontAlgn="ctr"/>
                      <a:r>
                        <a:rPr lang="en-GB" sz="1600" b="1" u="none" strike="noStrike" dirty="0">
                          <a:effectLst/>
                          <a:latin typeface="+mn-lt"/>
                        </a:rPr>
                        <a:t>Total</a:t>
                      </a:r>
                      <a:endParaRPr lang="en-GB" sz="1600" b="1" i="0" u="none" strike="noStrike" dirty="0">
                        <a:solidFill>
                          <a:srgbClr val="000000"/>
                        </a:solidFill>
                        <a:effectLst/>
                        <a:latin typeface="+mn-lt"/>
                      </a:endParaRPr>
                    </a:p>
                  </a:txBody>
                  <a:tcPr marL="0" marR="0" marT="0" marB="0" anchor="ctr"/>
                </a:tc>
                <a:tc>
                  <a:txBody>
                    <a:bodyPr/>
                    <a:lstStyle/>
                    <a:p>
                      <a:pPr algn="ctr" fontAlgn="b"/>
                      <a:r>
                        <a:rPr lang="x-none" sz="1600" b="1" i="0" u="none" strike="noStrike" dirty="0">
                          <a:solidFill>
                            <a:srgbClr val="000000"/>
                          </a:solidFill>
                          <a:effectLst/>
                          <a:latin typeface="Calibri" panose="020F0502020204030204" pitchFamily="34" charset="0"/>
                        </a:rPr>
                        <a:t>285</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258</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316</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295</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1154</a:t>
                      </a:r>
                    </a:p>
                  </a:txBody>
                  <a:tcPr marL="6351" marR="6351" marT="6350" marB="0" anchor="b"/>
                </a:tc>
                <a:tc>
                  <a:txBody>
                    <a:bodyPr/>
                    <a:lstStyle/>
                    <a:p>
                      <a:pPr algn="ctr" fontAlgn="b"/>
                      <a:r>
                        <a:rPr lang="x-none" sz="1600" b="1" i="0" u="none" strike="noStrike" dirty="0">
                          <a:solidFill>
                            <a:srgbClr val="000000"/>
                          </a:solidFill>
                          <a:effectLst/>
                          <a:latin typeface="Calibri" panose="020F0502020204030204" pitchFamily="34" charset="0"/>
                        </a:rPr>
                        <a:t>6917</a:t>
                      </a:r>
                    </a:p>
                  </a:txBody>
                  <a:tcPr marL="6351" marR="6351" marT="6350" marB="0" anchor="b"/>
                </a:tc>
                <a:tc>
                  <a:txBody>
                    <a:bodyPr/>
                    <a:lstStyle/>
                    <a:p>
                      <a:pPr algn="ctr" rtl="0" fontAlgn="b"/>
                      <a:r>
                        <a:rPr lang="x-none" sz="1600" b="1" i="0" u="none" strike="noStrike" dirty="0">
                          <a:solidFill>
                            <a:srgbClr val="000000"/>
                          </a:solidFill>
                          <a:effectLst/>
                          <a:latin typeface="Calibri" panose="020F0502020204030204" pitchFamily="34" charset="0"/>
                        </a:rPr>
                        <a:t>17%</a:t>
                      </a:r>
                    </a:p>
                  </a:txBody>
                  <a:tcPr marL="6351" marR="6351" marT="6350" marB="0" anchor="b">
                    <a:solidFill>
                      <a:srgbClr val="FF0000"/>
                    </a:solidFill>
                  </a:tcPr>
                </a:tc>
                <a:extLst>
                  <a:ext uri="{0D108BD9-81ED-4DB2-BD59-A6C34878D82A}">
                    <a16:rowId xmlns:a16="http://schemas.microsoft.com/office/drawing/2014/main" xmlns="" val="10021"/>
                  </a:ext>
                </a:extLst>
              </a:tr>
            </a:tbl>
          </a:graphicData>
        </a:graphic>
      </p:graphicFrame>
    </p:spTree>
    <p:extLst>
      <p:ext uri="{BB962C8B-B14F-4D97-AF65-F5344CB8AC3E}">
        <p14:creationId xmlns:p14="http://schemas.microsoft.com/office/powerpoint/2010/main" val="407306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7816" y="3062740"/>
            <a:ext cx="8467016" cy="702080"/>
          </a:xfrm>
        </p:spPr>
        <p:txBody>
          <a:bodyPr>
            <a:normAutofit/>
          </a:bodyPr>
          <a:lstStyle/>
          <a:p>
            <a:r>
              <a:rPr lang="en-US" sz="3200"/>
              <a:t>Overview of the project</a:t>
            </a:r>
            <a:endParaRPr lang="en-US" sz="3600"/>
          </a:p>
        </p:txBody>
      </p:sp>
    </p:spTree>
    <p:extLst>
      <p:ext uri="{BB962C8B-B14F-4D97-AF65-F5344CB8AC3E}">
        <p14:creationId xmlns:p14="http://schemas.microsoft.com/office/powerpoint/2010/main" val="3807148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3" y="47068"/>
            <a:ext cx="11121188" cy="570920"/>
          </a:xfrm>
          <a:solidFill>
            <a:schemeClr val="bg1"/>
          </a:solidFill>
        </p:spPr>
        <p:txBody>
          <a:bodyPr anchor="ctr">
            <a:noAutofit/>
          </a:bodyPr>
          <a:lstStyle/>
          <a:p>
            <a:r>
              <a:rPr lang="en-US" sz="2200">
                <a:solidFill>
                  <a:srgbClr val="000000"/>
                </a:solidFill>
                <a:latin typeface="Arial Black" panose="020B0A04020102020204" pitchFamily="34" charset="0"/>
                <a:cs typeface="Arial" panose="020B0604020202020204" pitchFamily="34" charset="0"/>
              </a:rPr>
              <a:t>FY21</a:t>
            </a:r>
            <a:r>
              <a:rPr lang="en-US" sz="2200">
                <a:solidFill>
                  <a:srgbClr val="000000"/>
                </a:solidFill>
                <a:latin typeface="Arial Black" panose="020B0A04020102020204" pitchFamily="34" charset="0"/>
              </a:rPr>
              <a:t>TX_NEW Performance by Facility (Bottom 15 performing facilities</a:t>
            </a:r>
            <a:r>
              <a:rPr lang="en-US">
                <a:solidFill>
                  <a:srgbClr val="000000"/>
                </a:solidFill>
                <a:latin typeface="Arial Black" panose="020B0A04020102020204" pitchFamily="34"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1022327805"/>
              </p:ext>
            </p:extLst>
          </p:nvPr>
        </p:nvGraphicFramePr>
        <p:xfrm>
          <a:off x="1053884" y="749523"/>
          <a:ext cx="10981702" cy="3579497"/>
        </p:xfrm>
        <a:graphic>
          <a:graphicData uri="http://schemas.openxmlformats.org/drawingml/2006/table">
            <a:tbl>
              <a:tblPr firstRow="1" bandRow="1">
                <a:tableStyleId>{7DF18680-E054-41AD-8BC1-D1AEF772440D}</a:tableStyleId>
              </a:tblPr>
              <a:tblGrid>
                <a:gridCol w="1549831">
                  <a:extLst>
                    <a:ext uri="{9D8B030D-6E8A-4147-A177-3AD203B41FA5}">
                      <a16:colId xmlns:a16="http://schemas.microsoft.com/office/drawing/2014/main" xmlns="" val="1213716645"/>
                    </a:ext>
                  </a:extLst>
                </a:gridCol>
                <a:gridCol w="827947">
                  <a:extLst>
                    <a:ext uri="{9D8B030D-6E8A-4147-A177-3AD203B41FA5}">
                      <a16:colId xmlns:a16="http://schemas.microsoft.com/office/drawing/2014/main" xmlns="" val="2212447461"/>
                    </a:ext>
                  </a:extLst>
                </a:gridCol>
                <a:gridCol w="1229132">
                  <a:extLst>
                    <a:ext uri="{9D8B030D-6E8A-4147-A177-3AD203B41FA5}">
                      <a16:colId xmlns:a16="http://schemas.microsoft.com/office/drawing/2014/main" xmlns="" val="2579423608"/>
                    </a:ext>
                  </a:extLst>
                </a:gridCol>
                <a:gridCol w="1229132">
                  <a:extLst>
                    <a:ext uri="{9D8B030D-6E8A-4147-A177-3AD203B41FA5}">
                      <a16:colId xmlns:a16="http://schemas.microsoft.com/office/drawing/2014/main" xmlns="" val="946563869"/>
                    </a:ext>
                  </a:extLst>
                </a:gridCol>
                <a:gridCol w="1229132">
                  <a:extLst>
                    <a:ext uri="{9D8B030D-6E8A-4147-A177-3AD203B41FA5}">
                      <a16:colId xmlns:a16="http://schemas.microsoft.com/office/drawing/2014/main" xmlns="" val="2845937538"/>
                    </a:ext>
                  </a:extLst>
                </a:gridCol>
                <a:gridCol w="1229132">
                  <a:extLst>
                    <a:ext uri="{9D8B030D-6E8A-4147-A177-3AD203B41FA5}">
                      <a16:colId xmlns:a16="http://schemas.microsoft.com/office/drawing/2014/main" xmlns="" val="1734904212"/>
                    </a:ext>
                  </a:extLst>
                </a:gridCol>
                <a:gridCol w="1229132">
                  <a:extLst>
                    <a:ext uri="{9D8B030D-6E8A-4147-A177-3AD203B41FA5}">
                      <a16:colId xmlns:a16="http://schemas.microsoft.com/office/drawing/2014/main" xmlns="" val="2104780906"/>
                    </a:ext>
                  </a:extLst>
                </a:gridCol>
                <a:gridCol w="1229132">
                  <a:extLst>
                    <a:ext uri="{9D8B030D-6E8A-4147-A177-3AD203B41FA5}">
                      <a16:colId xmlns:a16="http://schemas.microsoft.com/office/drawing/2014/main" xmlns="" val="3611117385"/>
                    </a:ext>
                  </a:extLst>
                </a:gridCol>
                <a:gridCol w="1229132">
                  <a:extLst>
                    <a:ext uri="{9D8B030D-6E8A-4147-A177-3AD203B41FA5}">
                      <a16:colId xmlns:a16="http://schemas.microsoft.com/office/drawing/2014/main" xmlns="" val="4111628622"/>
                    </a:ext>
                  </a:extLst>
                </a:gridCol>
              </a:tblGrid>
              <a:tr h="546032">
                <a:tc>
                  <a:txBody>
                    <a:bodyPr/>
                    <a:lstStyle/>
                    <a:p>
                      <a:r>
                        <a:rPr lang="en-US" sz="1400" dirty="0">
                          <a:latin typeface="+mn-lt"/>
                        </a:rPr>
                        <a:t>Health</a:t>
                      </a:r>
                      <a:r>
                        <a:rPr lang="en-US" sz="1400" baseline="0" dirty="0">
                          <a:latin typeface="+mn-lt"/>
                        </a:rPr>
                        <a:t> facility</a:t>
                      </a:r>
                      <a:endParaRPr lang="en-US" sz="1400" dirty="0">
                        <a:latin typeface="+mn-lt"/>
                      </a:endParaRPr>
                    </a:p>
                  </a:txBody>
                  <a:tcPr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400" u="none" strike="noStrike" kern="1200">
                          <a:effectLst/>
                          <a:latin typeface="+mn-lt"/>
                        </a:rPr>
                        <a:t>FY21Q1  TX_NEW</a:t>
                      </a:r>
                      <a:endParaRPr lang="en-US" sz="1400" b="1" u="none" strike="noStrike" kern="1200">
                        <a:solidFill>
                          <a:schemeClr val="lt1"/>
                        </a:solidFill>
                        <a:effectLst/>
                        <a:latin typeface="+mn-lt"/>
                        <a:ea typeface="+mn-ea"/>
                        <a:cs typeface="+mn-cs"/>
                      </a:endParaRPr>
                    </a:p>
                  </a:txBody>
                  <a:tcPr marL="8671" marR="8671" marT="867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kern="1200">
                          <a:effectLst/>
                          <a:latin typeface="+mn-lt"/>
                        </a:rPr>
                        <a:t>FY21Q2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kern="1200">
                          <a:effectLst/>
                          <a:latin typeface="+mn-lt"/>
                        </a:rPr>
                        <a:t> TX_NEW</a:t>
                      </a:r>
                      <a:endParaRPr lang="en-US" sz="1400" b="1" u="none" strike="noStrike" kern="1200">
                        <a:solidFill>
                          <a:schemeClr val="lt1"/>
                        </a:solidFill>
                        <a:effectLst/>
                        <a:latin typeface="+mn-lt"/>
                        <a:ea typeface="+mn-ea"/>
                        <a:cs typeface="+mn-cs"/>
                      </a:endParaRPr>
                    </a:p>
                  </a:txBody>
                  <a:tcPr marL="8671" marR="8671" marT="8670" marB="0" anchor="ctr"/>
                </a:tc>
                <a:tc>
                  <a:txBody>
                    <a:bodyPr/>
                    <a:lstStyle/>
                    <a:p>
                      <a:pPr algn="ctr" rtl="0" fontAlgn="ctr"/>
                      <a:r>
                        <a:rPr lang="en-US" sz="1400" b="1" u="none" strike="noStrike" kern="1200">
                          <a:solidFill>
                            <a:schemeClr val="lt1"/>
                          </a:solidFill>
                          <a:effectLst/>
                          <a:latin typeface="+mn-lt"/>
                          <a:ea typeface="+mn-ea"/>
                          <a:cs typeface="+mn-cs"/>
                        </a:rPr>
                        <a:t>FY21Q3 TX_NEW</a:t>
                      </a:r>
                    </a:p>
                  </a:txBody>
                  <a:tcPr marL="8671" marR="8671"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b="1" u="none" strike="noStrike" kern="1200">
                          <a:solidFill>
                            <a:schemeClr val="lt1"/>
                          </a:solidFill>
                          <a:effectLst/>
                          <a:latin typeface="+mn-lt"/>
                          <a:ea typeface="+mn-ea"/>
                          <a:cs typeface="+mn-cs"/>
                        </a:rPr>
                        <a:t>FY21Q4 TX_NEW</a:t>
                      </a:r>
                    </a:p>
                  </a:txBody>
                  <a:tcPr marL="8671" marR="8671" marT="867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rtl="0" fontAlgn="ctr"/>
                      <a:r>
                        <a:rPr lang="en-US" sz="1400" u="none" strike="noStrike" kern="1200">
                          <a:effectLst/>
                          <a:latin typeface="+mn-lt"/>
                        </a:rPr>
                        <a:t>FY</a:t>
                      </a:r>
                      <a:r>
                        <a:rPr lang="en-US" sz="1400" u="none" strike="noStrike" kern="1200" baseline="0">
                          <a:effectLst/>
                          <a:latin typeface="+mn-lt"/>
                        </a:rPr>
                        <a:t> 21 cum </a:t>
                      </a:r>
                    </a:p>
                    <a:p>
                      <a:pPr algn="ctr" rtl="0" fontAlgn="ctr"/>
                      <a:r>
                        <a:rPr lang="en-US" sz="1400" u="none" strike="noStrike" kern="1200" baseline="0">
                          <a:effectLst/>
                          <a:latin typeface="+mn-lt"/>
                        </a:rPr>
                        <a:t>TX_NEW</a:t>
                      </a:r>
                      <a:endParaRPr lang="en-US" sz="1400" b="1" u="none" strike="noStrike" kern="1200">
                        <a:solidFill>
                          <a:schemeClr val="lt1"/>
                        </a:solidFill>
                        <a:effectLst/>
                        <a:latin typeface="+mn-lt"/>
                        <a:ea typeface="+mn-ea"/>
                        <a:cs typeface="+mn-cs"/>
                      </a:endParaRPr>
                    </a:p>
                  </a:txBody>
                  <a:tcPr marL="8671" marR="8671" marT="867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rtl="0" fontAlgn="ctr"/>
                      <a:r>
                        <a:rPr lang="en-US" sz="1400" u="none" strike="noStrike" kern="1200">
                          <a:effectLst/>
                          <a:latin typeface="+mn-lt"/>
                        </a:rPr>
                        <a:t>FY21 TX_NEW target </a:t>
                      </a:r>
                      <a:endParaRPr lang="en-US" sz="1400" b="1" u="none" strike="noStrike" kern="1200">
                        <a:solidFill>
                          <a:schemeClr val="lt1"/>
                        </a:solidFill>
                        <a:effectLst/>
                        <a:latin typeface="+mn-lt"/>
                        <a:ea typeface="+mn-ea"/>
                        <a:cs typeface="+mn-cs"/>
                      </a:endParaRPr>
                    </a:p>
                  </a:txBody>
                  <a:tcPr marL="8671" marR="8671" marT="867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rtl="0" fontAlgn="ctr"/>
                      <a:r>
                        <a:rPr lang="en-US" sz="1400" u="none" strike="noStrike">
                          <a:effectLst/>
                          <a:latin typeface="+mn-lt"/>
                        </a:rPr>
                        <a:t>FY21 TX_NEW % Achieved</a:t>
                      </a:r>
                    </a:p>
                  </a:txBody>
                  <a:tcPr marL="8671" marR="8671" marT="8670" marB="0" anchor="ctr"/>
                </a:tc>
                <a:tc>
                  <a:txBody>
                    <a:bodyPr/>
                    <a:lstStyle/>
                    <a:p>
                      <a:pPr algn="ctr" rtl="0" fontAlgn="ctr"/>
                      <a:r>
                        <a:rPr lang="en-US" sz="1400" u="none" strike="noStrike">
                          <a:effectLst/>
                          <a:latin typeface="+mn-lt"/>
                        </a:rPr>
                        <a:t>TX_NEW</a:t>
                      </a:r>
                    </a:p>
                    <a:p>
                      <a:pPr algn="ctr" rtl="0" fontAlgn="ctr"/>
                      <a:r>
                        <a:rPr lang="en-US" sz="1400" u="none" strike="noStrike">
                          <a:effectLst/>
                          <a:latin typeface="+mn-lt"/>
                        </a:rPr>
                        <a:t> Trend </a:t>
                      </a:r>
                    </a:p>
                  </a:txBody>
                  <a:tcPr marL="8671" marR="8671" marT="8670" marB="0" anchor="ctr"/>
                </a:tc>
                <a:extLst>
                  <a:ext uri="{0D108BD9-81ED-4DB2-BD59-A6C34878D82A}">
                    <a16:rowId xmlns:a16="http://schemas.microsoft.com/office/drawing/2014/main" xmlns="" val="36314225"/>
                  </a:ext>
                </a:extLst>
              </a:tr>
              <a:tr h="285272">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6</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6</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15</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85</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33%</a:t>
                      </a:r>
                    </a:p>
                  </a:txBody>
                  <a:tcPr marL="0" marR="0" marT="0" marB="0" anchor="ctr">
                    <a:solidFill>
                      <a:srgbClr val="FF0000"/>
                    </a:solidFill>
                  </a:tcPr>
                </a:tc>
                <a:tc>
                  <a:txBody>
                    <a:bodyPr/>
                    <a:lstStyle/>
                    <a:p>
                      <a:pPr algn="l" fontAlgn="b"/>
                      <a:endParaRPr lang="x-none" sz="1100" b="0" i="0" u="none" strike="noStrike" dirty="0">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2336235071"/>
                  </a:ext>
                </a:extLst>
              </a:tr>
              <a:tr h="300817">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67</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51</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63</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65</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246</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891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958655781"/>
                  </a:ext>
                </a:extLst>
              </a:tr>
              <a:tr h="191492">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30</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22</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9</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82</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325</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25%</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2160211580"/>
                  </a:ext>
                </a:extLst>
              </a:tr>
              <a:tr h="303597">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5</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6</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7</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26</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118</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22%</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1128815757"/>
                  </a:ext>
                </a:extLst>
              </a:tr>
              <a:tr h="40295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23</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53</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247</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2711203584"/>
                  </a:ext>
                </a:extLst>
              </a:tr>
              <a:tr h="289207">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13</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13</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42</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200</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1777612764"/>
                  </a:ext>
                </a:extLst>
              </a:tr>
              <a:tr h="309564">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29</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17</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102</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493</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21%</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154525907"/>
                  </a:ext>
                </a:extLst>
              </a:tr>
              <a:tr h="309564">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24</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48</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23</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126</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634</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20%</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651148397"/>
                  </a:ext>
                </a:extLst>
              </a:tr>
              <a:tr h="309564">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30</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36</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43</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56</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165</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972</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17%</a:t>
                      </a:r>
                    </a:p>
                  </a:txBody>
                  <a:tcPr marL="0" marR="0" marT="0" marB="0" anchor="ctr">
                    <a:solidFill>
                      <a:srgbClr val="FF0000"/>
                    </a:solidFill>
                  </a:tcPr>
                </a:tc>
                <a:tc>
                  <a:txBody>
                    <a:bodyPr/>
                    <a:lstStyle/>
                    <a:p>
                      <a:pPr algn="l" fontAlgn="b"/>
                      <a:endParaRPr lang="x-none" sz="1100" b="0" i="0" u="none" strike="noStrike">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4061751161"/>
                  </a:ext>
                </a:extLst>
              </a:tr>
              <a:tr h="309564">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7</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10</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60</a:t>
                      </a:r>
                    </a:p>
                  </a:txBody>
                  <a:tcPr marL="0" marR="0" marT="0" marB="0" anchor="ctr"/>
                </a:tc>
                <a:tc>
                  <a:txBody>
                    <a:bodyPr/>
                    <a:lstStyle/>
                    <a:p>
                      <a:pPr algn="ctr" fontAlgn="b"/>
                      <a:r>
                        <a:rPr lang="en-US" sz="1400" b="0" i="0" u="none" strike="noStrike" dirty="0">
                          <a:solidFill>
                            <a:srgbClr val="000000"/>
                          </a:solidFill>
                          <a:effectLst/>
                          <a:latin typeface="Calibri" panose="020F0502020204030204" pitchFamily="34" charset="0"/>
                        </a:rPr>
                        <a:t>17%</a:t>
                      </a:r>
                    </a:p>
                  </a:txBody>
                  <a:tcPr marL="0" marR="0" marT="0" marB="0" anchor="ctr">
                    <a:solidFill>
                      <a:srgbClr val="FF0000"/>
                    </a:solidFill>
                  </a:tcPr>
                </a:tc>
                <a:tc>
                  <a:txBody>
                    <a:bodyPr/>
                    <a:lstStyle/>
                    <a:p>
                      <a:pPr algn="l" fontAlgn="b"/>
                      <a:endParaRPr lang="x-none" sz="1100" b="0" i="0" u="none" strike="noStrike" dirty="0">
                        <a:solidFill>
                          <a:srgbClr val="000000"/>
                        </a:solidFill>
                        <a:effectLst/>
                        <a:latin typeface="Calibri" panose="020F0502020204030204" pitchFamily="34" charset="0"/>
                      </a:endParaRPr>
                    </a:p>
                  </a:txBody>
                  <a:tcPr marL="6351" marR="6351" marT="6350" marB="0" anchor="b">
                    <a:solidFill>
                      <a:schemeClr val="bg1">
                        <a:lumMod val="95000"/>
                      </a:schemeClr>
                    </a:solidFill>
                  </a:tcPr>
                </a:tc>
                <a:extLst>
                  <a:ext uri="{0D108BD9-81ED-4DB2-BD59-A6C34878D82A}">
                    <a16:rowId xmlns:a16="http://schemas.microsoft.com/office/drawing/2014/main" xmlns="" val="4210265082"/>
                  </a:ext>
                </a:extLst>
              </a:tr>
            </a:tbl>
          </a:graphicData>
        </a:graphic>
      </p:graphicFrame>
      <p:graphicFrame>
        <p:nvGraphicFramePr>
          <p:cNvPr id="2" name="Object 1">
            <a:extLst>
              <a:ext uri="{FF2B5EF4-FFF2-40B4-BE49-F238E27FC236}">
                <a16:creationId xmlns:a16="http://schemas.microsoft.com/office/drawing/2014/main" xmlns="" id="{0D102229-614E-44A5-B46F-50484A3E33A8}"/>
              </a:ext>
            </a:extLst>
          </p:cNvPr>
          <p:cNvGraphicFramePr>
            <a:graphicFrameLocks noChangeAspect="1"/>
          </p:cNvGraphicFramePr>
          <p:nvPr>
            <p:extLst>
              <p:ext uri="{D42A27DB-BD31-4B8C-83A1-F6EECF244321}">
                <p14:modId xmlns:p14="http://schemas.microsoft.com/office/powerpoint/2010/main" val="2008572456"/>
              </p:ext>
            </p:extLst>
          </p:nvPr>
        </p:nvGraphicFramePr>
        <p:xfrm>
          <a:off x="10830141" y="1260477"/>
          <a:ext cx="1361859" cy="2962609"/>
        </p:xfrm>
        <a:graphic>
          <a:graphicData uri="http://schemas.openxmlformats.org/presentationml/2006/ole">
            <mc:AlternateContent xmlns:mc="http://schemas.openxmlformats.org/markup-compatibility/2006">
              <mc:Choice xmlns:v="urn:schemas-microsoft-com:vml" Requires="v">
                <p:oleObj spid="_x0000_s226320" name="Worksheet" r:id="rId4" imgW="615842" imgH="4337165" progId="Excel.Sheet.12">
                  <p:embed/>
                </p:oleObj>
              </mc:Choice>
              <mc:Fallback>
                <p:oleObj name="Worksheet" r:id="rId4" imgW="615842" imgH="4337165" progId="Excel.Sheet.12">
                  <p:embed/>
                  <p:pic>
                    <p:nvPicPr>
                      <p:cNvPr id="0" name=""/>
                      <p:cNvPicPr/>
                      <p:nvPr/>
                    </p:nvPicPr>
                    <p:blipFill>
                      <a:blip r:embed="rId5"/>
                      <a:stretch>
                        <a:fillRect/>
                      </a:stretch>
                    </p:blipFill>
                    <p:spPr>
                      <a:xfrm>
                        <a:off x="10830141" y="1260477"/>
                        <a:ext cx="1361859" cy="2962609"/>
                      </a:xfrm>
                      <a:prstGeom prst="rect">
                        <a:avLst/>
                      </a:prstGeom>
                    </p:spPr>
                  </p:pic>
                </p:oleObj>
              </mc:Fallback>
            </mc:AlternateContent>
          </a:graphicData>
        </a:graphic>
      </p:graphicFrame>
      <p:sp>
        <p:nvSpPr>
          <p:cNvPr id="3" name="Oval 2">
            <a:extLst>
              <a:ext uri="{FF2B5EF4-FFF2-40B4-BE49-F238E27FC236}">
                <a16:creationId xmlns:a16="http://schemas.microsoft.com/office/drawing/2014/main" xmlns="" id="{09A1E8CA-3E33-4CE4-8422-FEE66622DFD7}"/>
              </a:ext>
            </a:extLst>
          </p:cNvPr>
          <p:cNvSpPr/>
          <p:nvPr/>
        </p:nvSpPr>
        <p:spPr>
          <a:xfrm>
            <a:off x="1335505" y="4499811"/>
            <a:ext cx="9685421" cy="14798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These are  10 of the 15 the bottom facilities in terms of performance against target plus absolute numbers. Most of these sites </a:t>
            </a:r>
            <a:r>
              <a:rPr lang="en-US" dirty="0">
                <a:solidFill>
                  <a:srgbClr val="000000"/>
                </a:solidFill>
                <a:highlight>
                  <a:srgbClr val="FFFF00"/>
                </a:highlight>
              </a:rPr>
              <a:t>are WES </a:t>
            </a:r>
            <a:r>
              <a:rPr lang="en-US" dirty="0">
                <a:solidFill>
                  <a:srgbClr val="000000"/>
                </a:solidFill>
              </a:rPr>
              <a:t>facilities that have low yield  and case finding performance ,</a:t>
            </a:r>
          </a:p>
          <a:p>
            <a:pPr algn="ctr"/>
            <a:r>
              <a:rPr lang="en-US" dirty="0">
                <a:solidFill>
                  <a:srgbClr val="000000"/>
                </a:solidFill>
                <a:highlight>
                  <a:srgbClr val="FFFF00"/>
                </a:highlight>
              </a:rPr>
              <a:t>But 6 (60%) of these sites rallied in Q4 </a:t>
            </a:r>
          </a:p>
          <a:p>
            <a:pPr algn="ctr"/>
            <a:endParaRPr lang="x-none" dirty="0"/>
          </a:p>
        </p:txBody>
      </p:sp>
    </p:spTree>
    <p:extLst>
      <p:ext uri="{BB962C8B-B14F-4D97-AF65-F5344CB8AC3E}">
        <p14:creationId xmlns:p14="http://schemas.microsoft.com/office/powerpoint/2010/main" val="201532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Program Growth: TX_CURR, TX_NET_NEW, RTT, TX_ML </a:t>
            </a:r>
          </a:p>
        </p:txBody>
      </p:sp>
    </p:spTree>
    <p:extLst>
      <p:ext uri="{BB962C8B-B14F-4D97-AF65-F5344CB8AC3E}">
        <p14:creationId xmlns:p14="http://schemas.microsoft.com/office/powerpoint/2010/main" val="97844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9654" y="95397"/>
            <a:ext cx="11208772" cy="362396"/>
          </a:xfrm>
          <a:noFill/>
        </p:spPr>
        <p:txBody>
          <a:bodyPr>
            <a:normAutofit fontScale="90000"/>
          </a:bodyPr>
          <a:lstStyle/>
          <a:p>
            <a:r>
              <a:rPr lang="en-US">
                <a:solidFill>
                  <a:srgbClr val="000000"/>
                </a:solidFill>
                <a:latin typeface="Arial Black" panose="020B0A04020102020204" pitchFamily="34" charset="0"/>
                <a:cs typeface="Arial" panose="020B0604020202020204" pitchFamily="34" charset="0"/>
              </a:rPr>
              <a:t>FY21 County TX_CURR Performance by County</a:t>
            </a:r>
            <a:endParaRPr lang="en-US">
              <a:solidFill>
                <a:srgbClr val="000000"/>
              </a:solidFill>
              <a:latin typeface="Arial Black" panose="020B0A04020102020204" pitchFamily="34" charset="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035591791"/>
              </p:ext>
            </p:extLst>
          </p:nvPr>
        </p:nvGraphicFramePr>
        <p:xfrm>
          <a:off x="930649" y="504287"/>
          <a:ext cx="11208774" cy="2010312"/>
        </p:xfrm>
        <a:graphic>
          <a:graphicData uri="http://schemas.openxmlformats.org/drawingml/2006/table">
            <a:tbl>
              <a:tblPr firstRow="1" bandRow="1">
                <a:tableStyleId>{7DF18680-E054-41AD-8BC1-D1AEF772440D}</a:tableStyleId>
              </a:tblPr>
              <a:tblGrid>
                <a:gridCol w="510693">
                  <a:extLst>
                    <a:ext uri="{9D8B030D-6E8A-4147-A177-3AD203B41FA5}">
                      <a16:colId xmlns:a16="http://schemas.microsoft.com/office/drawing/2014/main" xmlns="" val="1762312735"/>
                    </a:ext>
                  </a:extLst>
                </a:gridCol>
                <a:gridCol w="1642820">
                  <a:extLst>
                    <a:ext uri="{9D8B030D-6E8A-4147-A177-3AD203B41FA5}">
                      <a16:colId xmlns:a16="http://schemas.microsoft.com/office/drawing/2014/main" xmlns="" val="20000"/>
                    </a:ext>
                  </a:extLst>
                </a:gridCol>
                <a:gridCol w="1255363">
                  <a:extLst>
                    <a:ext uri="{9D8B030D-6E8A-4147-A177-3AD203B41FA5}">
                      <a16:colId xmlns:a16="http://schemas.microsoft.com/office/drawing/2014/main" xmlns="" val="1648522094"/>
                    </a:ext>
                  </a:extLst>
                </a:gridCol>
                <a:gridCol w="1177871">
                  <a:extLst>
                    <a:ext uri="{9D8B030D-6E8A-4147-A177-3AD203B41FA5}">
                      <a16:colId xmlns:a16="http://schemas.microsoft.com/office/drawing/2014/main" xmlns="" val="949806485"/>
                    </a:ext>
                  </a:extLst>
                </a:gridCol>
                <a:gridCol w="1193369">
                  <a:extLst>
                    <a:ext uri="{9D8B030D-6E8A-4147-A177-3AD203B41FA5}">
                      <a16:colId xmlns:a16="http://schemas.microsoft.com/office/drawing/2014/main" xmlns="" val="3788757299"/>
                    </a:ext>
                  </a:extLst>
                </a:gridCol>
                <a:gridCol w="1306417">
                  <a:extLst>
                    <a:ext uri="{9D8B030D-6E8A-4147-A177-3AD203B41FA5}">
                      <a16:colId xmlns:a16="http://schemas.microsoft.com/office/drawing/2014/main" xmlns="" val="2511120542"/>
                    </a:ext>
                  </a:extLst>
                </a:gridCol>
                <a:gridCol w="1002831">
                  <a:extLst>
                    <a:ext uri="{9D8B030D-6E8A-4147-A177-3AD203B41FA5}">
                      <a16:colId xmlns:a16="http://schemas.microsoft.com/office/drawing/2014/main" xmlns="" val="4209153421"/>
                    </a:ext>
                  </a:extLst>
                </a:gridCol>
                <a:gridCol w="1781863">
                  <a:extLst>
                    <a:ext uri="{9D8B030D-6E8A-4147-A177-3AD203B41FA5}">
                      <a16:colId xmlns:a16="http://schemas.microsoft.com/office/drawing/2014/main" xmlns="" val="20006"/>
                    </a:ext>
                  </a:extLst>
                </a:gridCol>
                <a:gridCol w="1337547">
                  <a:extLst>
                    <a:ext uri="{9D8B030D-6E8A-4147-A177-3AD203B41FA5}">
                      <a16:colId xmlns:a16="http://schemas.microsoft.com/office/drawing/2014/main" xmlns="" val="20007"/>
                    </a:ext>
                  </a:extLst>
                </a:gridCol>
              </a:tblGrid>
              <a:tr h="565377">
                <a:tc>
                  <a:txBody>
                    <a:bodyPr/>
                    <a:lstStyle/>
                    <a:p>
                      <a:pPr algn="ctr"/>
                      <a:r>
                        <a:rPr lang="en-US" sz="1500" dirty="0">
                          <a:latin typeface="+mn-lt"/>
                        </a:rPr>
                        <a:t>S N</a:t>
                      </a:r>
                    </a:p>
                  </a:txBody>
                  <a:tcPr marL="86941" marR="86941" anchor="ctr"/>
                </a:tc>
                <a:tc>
                  <a:txBody>
                    <a:bodyPr/>
                    <a:lstStyle/>
                    <a:p>
                      <a:r>
                        <a:rPr lang="en-US" sz="1500">
                          <a:latin typeface="+mn-lt"/>
                        </a:rPr>
                        <a:t>County</a:t>
                      </a:r>
                    </a:p>
                  </a:txBody>
                  <a:tcPr marL="86941" marR="86941" anchor="ctr"/>
                </a:tc>
                <a:tc>
                  <a:txBody>
                    <a:bodyPr/>
                    <a:lstStyle/>
                    <a:p>
                      <a:pPr algn="ctr" rtl="0" fontAlgn="ctr"/>
                      <a:r>
                        <a:rPr lang="en-US" sz="1500" u="none" strike="noStrike" kern="1200">
                          <a:effectLst/>
                          <a:latin typeface="+mn-lt"/>
                        </a:rPr>
                        <a:t>FY</a:t>
                      </a:r>
                      <a:r>
                        <a:rPr lang="en-US" sz="1500" u="none" strike="noStrike" kern="1200" baseline="0">
                          <a:effectLst/>
                          <a:latin typeface="+mn-lt"/>
                        </a:rPr>
                        <a:t> 21 Q1 TX_CURR</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500" u="none" strike="noStrike" kern="1200">
                          <a:effectLst/>
                          <a:latin typeface="+mn-lt"/>
                        </a:rPr>
                        <a:t>FY</a:t>
                      </a:r>
                      <a:r>
                        <a:rPr lang="en-US" sz="1500" u="none" strike="noStrike" kern="1200" baseline="0">
                          <a:effectLst/>
                          <a:latin typeface="+mn-lt"/>
                        </a:rPr>
                        <a:t> 21 Q2 TX_CURR</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500" u="none" strike="noStrike" kern="1200">
                          <a:effectLst/>
                          <a:latin typeface="+mn-lt"/>
                        </a:rPr>
                        <a:t>FY</a:t>
                      </a:r>
                      <a:r>
                        <a:rPr lang="en-US" sz="1500" u="none" strike="noStrike" kern="1200" baseline="0">
                          <a:effectLst/>
                          <a:latin typeface="+mn-lt"/>
                        </a:rPr>
                        <a:t> 21Q3 TX_CURR</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500" u="none" strike="noStrike" kern="1200">
                          <a:effectLst/>
                          <a:latin typeface="+mn-lt"/>
                        </a:rPr>
                        <a:t>FY</a:t>
                      </a:r>
                      <a:r>
                        <a:rPr lang="en-US" sz="1500" u="none" strike="noStrike" kern="1200" baseline="0">
                          <a:effectLst/>
                          <a:latin typeface="+mn-lt"/>
                        </a:rPr>
                        <a:t> 21Q4 TX_CURR</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500" u="none" strike="noStrike" kern="1200">
                          <a:effectLst/>
                          <a:latin typeface="+mn-lt"/>
                        </a:rPr>
                        <a:t>FY</a:t>
                      </a:r>
                      <a:r>
                        <a:rPr lang="en-US" sz="1500" u="none" strike="noStrike" kern="1200" baseline="0">
                          <a:effectLst/>
                          <a:latin typeface="+mn-lt"/>
                        </a:rPr>
                        <a:t> 21 TX_CURR</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algn="ctr" rtl="0" fontAlgn="ctr"/>
                      <a:r>
                        <a:rPr lang="en-US" sz="1500" u="none" strike="noStrike" kern="1200">
                          <a:effectLst/>
                          <a:latin typeface="+mn-lt"/>
                        </a:rPr>
                        <a:t>FY21</a:t>
                      </a:r>
                      <a:r>
                        <a:rPr lang="en-US" sz="1500" u="none" strike="noStrike" kern="1200" baseline="0">
                          <a:effectLst/>
                          <a:latin typeface="+mn-lt"/>
                        </a:rPr>
                        <a:t> </a:t>
                      </a:r>
                      <a:r>
                        <a:rPr lang="en-US" sz="1500" u="none" strike="noStrike" kern="1200">
                          <a:effectLst/>
                          <a:latin typeface="+mn-lt"/>
                        </a:rPr>
                        <a:t>TX_CURR target </a:t>
                      </a:r>
                      <a:endParaRPr lang="en-US" sz="1500" b="1" u="none" strike="noStrike" kern="1200">
                        <a:solidFill>
                          <a:schemeClr val="lt1"/>
                        </a:solidFill>
                        <a:effectLst/>
                        <a:latin typeface="+mn-lt"/>
                        <a:ea typeface="+mn-ea"/>
                        <a:cs typeface="+mn-cs"/>
                      </a:endParaRPr>
                    </a:p>
                  </a:txBody>
                  <a:tcPr marL="8243" marR="8243" marT="8670" marB="0" anchor="ctr"/>
                </a:tc>
                <a:tc>
                  <a:txBody>
                    <a:bodyPr/>
                    <a:lstStyle/>
                    <a:p>
                      <a:pPr algn="ctr" rtl="0" fontAlgn="ctr"/>
                      <a:r>
                        <a:rPr lang="en-US" sz="1500" u="none" strike="noStrike">
                          <a:effectLst/>
                          <a:latin typeface="+mn-lt"/>
                        </a:rPr>
                        <a:t>FY21 TX_CURR % Achieved</a:t>
                      </a:r>
                    </a:p>
                  </a:txBody>
                  <a:tcPr marL="8243" marR="8243" marT="8670" marB="0" anchor="ctr"/>
                </a:tc>
                <a:extLst>
                  <a:ext uri="{0D108BD9-81ED-4DB2-BD59-A6C34878D82A}">
                    <a16:rowId xmlns:a16="http://schemas.microsoft.com/office/drawing/2014/main" xmlns="" val="10000"/>
                  </a:ext>
                </a:extLst>
              </a:tr>
              <a:tr h="288987">
                <a:tc>
                  <a:txBody>
                    <a:bodyPr/>
                    <a:lstStyle/>
                    <a:p>
                      <a:pPr algn="ctr" fontAlgn="b"/>
                      <a:endParaRPr lang="en-US" sz="1500" b="0" i="0" u="none" strike="noStrike" dirty="0">
                        <a:solidFill>
                          <a:srgbClr val="000000"/>
                        </a:solidFill>
                        <a:effectLst/>
                        <a:latin typeface="+mn-lt"/>
                      </a:endParaRPr>
                    </a:p>
                  </a:txBody>
                  <a:tcPr marL="9056" marR="9056" marT="9525" marB="0" anchor="ctr"/>
                </a:tc>
                <a:tc>
                  <a:txBody>
                    <a:bodyPr/>
                    <a:lstStyle/>
                    <a:p>
                      <a:pPr algn="l" fontAlgn="ctr"/>
                      <a:endParaRPr lang="en-GB" sz="1500" b="0" i="0" u="none" strike="noStrike" dirty="0">
                        <a:solidFill>
                          <a:srgbClr val="000000"/>
                        </a:solidFill>
                        <a:effectLst/>
                        <a:latin typeface="+mn-lt"/>
                      </a:endParaRPr>
                    </a:p>
                  </a:txBody>
                  <a:tcPr marL="0" marR="0" marT="0" marB="0" anchor="ctr"/>
                </a:tc>
                <a:tc>
                  <a:txBody>
                    <a:bodyPr/>
                    <a:lstStyle/>
                    <a:p>
                      <a:pPr algn="ctr" fontAlgn="b"/>
                      <a:r>
                        <a:rPr lang="en-GB" sz="1500" u="none" strike="noStrike" dirty="0">
                          <a:effectLst/>
                          <a:latin typeface="+mn-lt"/>
                        </a:rPr>
                        <a:t>2154</a:t>
                      </a:r>
                      <a:endParaRPr lang="en-GB" sz="1500" b="0" i="0" u="none" strike="noStrike" dirty="0">
                        <a:solidFill>
                          <a:srgbClr val="000000"/>
                        </a:solidFill>
                        <a:effectLst/>
                        <a:latin typeface="+mn-lt"/>
                      </a:endParaRPr>
                    </a:p>
                  </a:txBody>
                  <a:tcPr marL="9525" marR="9525" marT="9525" marB="0" anchor="ctr"/>
                </a:tc>
                <a:tc>
                  <a:txBody>
                    <a:bodyPr/>
                    <a:lstStyle/>
                    <a:p>
                      <a:pPr algn="ctr" fontAlgn="b"/>
                      <a:r>
                        <a:rPr lang="en-US" sz="1500" u="none" strike="noStrike" dirty="0">
                          <a:effectLst/>
                          <a:latin typeface="+mn-lt"/>
                        </a:rPr>
                        <a:t>2149</a:t>
                      </a:r>
                      <a:endParaRPr lang="en-US" sz="1500" b="0" i="0" u="none" strike="noStrike" dirty="0">
                        <a:solidFill>
                          <a:srgbClr val="000000"/>
                        </a:solidFill>
                        <a:effectLst/>
                        <a:latin typeface="+mn-lt"/>
                      </a:endParaRPr>
                    </a:p>
                  </a:txBody>
                  <a:tcPr marL="9525" marR="9525" marT="9525" marB="0" anchor="ctr"/>
                </a:tc>
                <a:tc>
                  <a:txBody>
                    <a:bodyPr/>
                    <a:lstStyle/>
                    <a:p>
                      <a:pPr algn="ctr" fontAlgn="b"/>
                      <a:r>
                        <a:rPr lang="en-US" sz="1500" b="0" i="0" u="none" strike="noStrike">
                          <a:solidFill>
                            <a:srgbClr val="000000"/>
                          </a:solidFill>
                          <a:effectLst/>
                          <a:latin typeface="+mn-lt"/>
                        </a:rPr>
                        <a:t>2029</a:t>
                      </a:r>
                    </a:p>
                  </a:txBody>
                  <a:tcPr marL="0" marR="0" marT="0" marB="0" anchor="ctr"/>
                </a:tc>
                <a:tc>
                  <a:txBody>
                    <a:bodyPr/>
                    <a:lstStyle/>
                    <a:p>
                      <a:pPr algn="ctr" fontAlgn="b"/>
                      <a:r>
                        <a:rPr lang="en-US" sz="1500" b="0" i="0" u="none" strike="noStrike">
                          <a:solidFill>
                            <a:srgbClr val="000000"/>
                          </a:solidFill>
                          <a:effectLst/>
                          <a:latin typeface="+mn-lt"/>
                        </a:rPr>
                        <a:t>2093</a:t>
                      </a:r>
                    </a:p>
                  </a:txBody>
                  <a:tcPr marL="0" marR="0" marT="0" marB="0" anchor="b"/>
                </a:tc>
                <a:tc>
                  <a:txBody>
                    <a:bodyPr/>
                    <a:lstStyle/>
                    <a:p>
                      <a:pPr algn="ctr" fontAlgn="b"/>
                      <a:r>
                        <a:rPr lang="en-US" sz="1500" b="0" i="0" u="none" strike="noStrike">
                          <a:solidFill>
                            <a:srgbClr val="000000"/>
                          </a:solidFill>
                          <a:effectLst/>
                          <a:latin typeface="+mn-lt"/>
                        </a:rPr>
                        <a:t>2093</a:t>
                      </a:r>
                    </a:p>
                  </a:txBody>
                  <a:tcPr marL="0" marR="0" marT="0" marB="0" anchor="b"/>
                </a:tc>
                <a:tc>
                  <a:txBody>
                    <a:bodyPr/>
                    <a:lstStyle/>
                    <a:p>
                      <a:pPr algn="ctr" fontAlgn="b"/>
                      <a:r>
                        <a:rPr lang="en-GB" sz="1500" u="none" strike="noStrike">
                          <a:effectLst/>
                          <a:latin typeface="+mn-lt"/>
                        </a:rPr>
                        <a:t>4373</a:t>
                      </a:r>
                      <a:endParaRPr lang="en-GB" sz="1500" b="0" i="0" u="none" strike="noStrike">
                        <a:solidFill>
                          <a:srgbClr val="000000"/>
                        </a:solidFill>
                        <a:effectLst/>
                        <a:latin typeface="+mn-lt"/>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48%</a:t>
                      </a:r>
                    </a:p>
                  </a:txBody>
                  <a:tcPr marL="0" marR="0" marT="0" marB="0" anchor="ctr">
                    <a:solidFill>
                      <a:srgbClr val="FF0000"/>
                    </a:solidFill>
                  </a:tcPr>
                </a:tc>
                <a:extLst>
                  <a:ext uri="{0D108BD9-81ED-4DB2-BD59-A6C34878D82A}">
                    <a16:rowId xmlns:a16="http://schemas.microsoft.com/office/drawing/2014/main" xmlns="" val="3288685671"/>
                  </a:ext>
                </a:extLst>
              </a:tr>
              <a:tr h="288987">
                <a:tc>
                  <a:txBody>
                    <a:bodyPr/>
                    <a:lstStyle/>
                    <a:p>
                      <a:pPr algn="ctr" fontAlgn="b"/>
                      <a:endParaRPr lang="en-US" sz="1500" b="0" i="0" u="none" strike="noStrike" dirty="0">
                        <a:solidFill>
                          <a:srgbClr val="000000"/>
                        </a:solidFill>
                        <a:effectLst/>
                        <a:latin typeface="+mn-lt"/>
                      </a:endParaRPr>
                    </a:p>
                  </a:txBody>
                  <a:tcPr marL="9056" marR="9056" marT="9525" marB="0" anchor="ctr"/>
                </a:tc>
                <a:tc>
                  <a:txBody>
                    <a:bodyPr/>
                    <a:lstStyle/>
                    <a:p>
                      <a:pPr algn="l" fontAlgn="b"/>
                      <a:endParaRPr lang="en-GB" sz="1500" b="0" i="0" u="none" strike="noStrike" dirty="0">
                        <a:solidFill>
                          <a:srgbClr val="000000"/>
                        </a:solidFill>
                        <a:effectLst/>
                        <a:latin typeface="+mn-lt"/>
                      </a:endParaRPr>
                    </a:p>
                  </a:txBody>
                  <a:tcPr marL="0" marR="0" marT="0" marB="0" anchor="ctr"/>
                </a:tc>
                <a:tc>
                  <a:txBody>
                    <a:bodyPr/>
                    <a:lstStyle/>
                    <a:p>
                      <a:pPr algn="ctr" fontAlgn="b"/>
                      <a:r>
                        <a:rPr lang="en-GB" sz="1500" u="none" strike="noStrike" dirty="0">
                          <a:effectLst/>
                          <a:latin typeface="+mn-lt"/>
                        </a:rPr>
                        <a:t>808</a:t>
                      </a:r>
                      <a:endParaRPr lang="en-GB" sz="1500" b="0" i="0" u="none" strike="noStrike" dirty="0">
                        <a:solidFill>
                          <a:srgbClr val="000000"/>
                        </a:solidFill>
                        <a:effectLst/>
                        <a:latin typeface="+mn-lt"/>
                      </a:endParaRPr>
                    </a:p>
                  </a:txBody>
                  <a:tcPr marL="9525" marR="9525" marT="9525" marB="0" anchor="ctr"/>
                </a:tc>
                <a:tc>
                  <a:txBody>
                    <a:bodyPr/>
                    <a:lstStyle/>
                    <a:p>
                      <a:pPr algn="ctr" fontAlgn="b"/>
                      <a:r>
                        <a:rPr lang="en-US" sz="1500" u="none" strike="noStrike" dirty="0">
                          <a:effectLst/>
                          <a:latin typeface="+mn-lt"/>
                        </a:rPr>
                        <a:t>843</a:t>
                      </a:r>
                      <a:endParaRPr lang="en-US" sz="1500" b="0" i="0" u="none" strike="noStrike" dirty="0">
                        <a:solidFill>
                          <a:srgbClr val="000000"/>
                        </a:solidFill>
                        <a:effectLst/>
                        <a:latin typeface="+mn-lt"/>
                      </a:endParaRPr>
                    </a:p>
                  </a:txBody>
                  <a:tcPr marL="9525" marR="9525" marT="9525" marB="0" anchor="ctr"/>
                </a:tc>
                <a:tc>
                  <a:txBody>
                    <a:bodyPr/>
                    <a:lstStyle/>
                    <a:p>
                      <a:pPr algn="ctr" fontAlgn="b"/>
                      <a:r>
                        <a:rPr lang="en-US" sz="1500" b="0" i="0" u="none" strike="noStrike">
                          <a:solidFill>
                            <a:srgbClr val="000000"/>
                          </a:solidFill>
                          <a:effectLst/>
                          <a:latin typeface="+mn-lt"/>
                        </a:rPr>
                        <a:t>875</a:t>
                      </a:r>
                    </a:p>
                  </a:txBody>
                  <a:tcPr marL="0" marR="0" marT="0" marB="0" anchor="ctr"/>
                </a:tc>
                <a:tc>
                  <a:txBody>
                    <a:bodyPr/>
                    <a:lstStyle/>
                    <a:p>
                      <a:pPr algn="ctr" fontAlgn="b"/>
                      <a:r>
                        <a:rPr lang="en-US" sz="1500" b="0" i="0" u="none" strike="noStrike">
                          <a:solidFill>
                            <a:srgbClr val="000000"/>
                          </a:solidFill>
                          <a:effectLst/>
                          <a:latin typeface="+mn-lt"/>
                        </a:rPr>
                        <a:t>824</a:t>
                      </a:r>
                    </a:p>
                  </a:txBody>
                  <a:tcPr marL="0" marR="0" marT="0" marB="0" anchor="b"/>
                </a:tc>
                <a:tc>
                  <a:txBody>
                    <a:bodyPr/>
                    <a:lstStyle/>
                    <a:p>
                      <a:pPr algn="ctr" fontAlgn="b"/>
                      <a:r>
                        <a:rPr lang="en-US" sz="1500" b="0" i="0" u="none" strike="noStrike">
                          <a:solidFill>
                            <a:srgbClr val="000000"/>
                          </a:solidFill>
                          <a:effectLst/>
                          <a:latin typeface="+mn-lt"/>
                        </a:rPr>
                        <a:t>824</a:t>
                      </a:r>
                    </a:p>
                  </a:txBody>
                  <a:tcPr marL="0" marR="0" marT="0" marB="0" anchor="b"/>
                </a:tc>
                <a:tc>
                  <a:txBody>
                    <a:bodyPr/>
                    <a:lstStyle/>
                    <a:p>
                      <a:pPr algn="ctr" fontAlgn="b"/>
                      <a:r>
                        <a:rPr lang="en-GB" sz="1500" u="none" strike="noStrike">
                          <a:effectLst/>
                          <a:latin typeface="+mn-lt"/>
                        </a:rPr>
                        <a:t>1355</a:t>
                      </a:r>
                      <a:endParaRPr lang="en-GB" sz="1500" b="0" i="0" u="none" strike="noStrike">
                        <a:solidFill>
                          <a:srgbClr val="000000"/>
                        </a:solidFill>
                        <a:effectLst/>
                        <a:latin typeface="+mn-lt"/>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61%</a:t>
                      </a:r>
                    </a:p>
                  </a:txBody>
                  <a:tcPr marL="0" marR="0" marT="0" marB="0" anchor="ctr">
                    <a:solidFill>
                      <a:srgbClr val="FFFF00"/>
                    </a:solidFill>
                  </a:tcPr>
                </a:tc>
                <a:extLst>
                  <a:ext uri="{0D108BD9-81ED-4DB2-BD59-A6C34878D82A}">
                    <a16:rowId xmlns:a16="http://schemas.microsoft.com/office/drawing/2014/main" xmlns="" val="2865638308"/>
                  </a:ext>
                </a:extLst>
              </a:tr>
              <a:tr h="288987">
                <a:tc>
                  <a:txBody>
                    <a:bodyPr/>
                    <a:lstStyle/>
                    <a:p>
                      <a:pPr algn="ctr" fontAlgn="b"/>
                      <a:endParaRPr lang="en-US" sz="1500" b="0" i="0" u="none" strike="noStrike" dirty="0">
                        <a:solidFill>
                          <a:srgbClr val="000000"/>
                        </a:solidFill>
                        <a:effectLst/>
                        <a:latin typeface="+mn-lt"/>
                      </a:endParaRPr>
                    </a:p>
                  </a:txBody>
                  <a:tcPr marL="9056" marR="9056" marT="9525" marB="0" anchor="ctr"/>
                </a:tc>
                <a:tc>
                  <a:txBody>
                    <a:bodyPr/>
                    <a:lstStyle/>
                    <a:p>
                      <a:pPr algn="l" fontAlgn="ctr"/>
                      <a:endParaRPr lang="en-GB" sz="1500" b="0" i="0" u="none" strike="noStrike" dirty="0">
                        <a:solidFill>
                          <a:srgbClr val="000000"/>
                        </a:solidFill>
                        <a:effectLst/>
                        <a:latin typeface="+mn-lt"/>
                      </a:endParaRPr>
                    </a:p>
                  </a:txBody>
                  <a:tcPr marL="0" marR="0" marT="0" marB="0" anchor="ctr"/>
                </a:tc>
                <a:tc>
                  <a:txBody>
                    <a:bodyPr/>
                    <a:lstStyle/>
                    <a:p>
                      <a:pPr algn="ctr" fontAlgn="b"/>
                      <a:r>
                        <a:rPr lang="en-GB" sz="1500" u="none" strike="noStrike" dirty="0">
                          <a:effectLst/>
                          <a:latin typeface="+mn-lt"/>
                        </a:rPr>
                        <a:t>2089</a:t>
                      </a:r>
                      <a:endParaRPr lang="en-GB" sz="1500" b="0" i="0" u="none" strike="noStrike" dirty="0">
                        <a:solidFill>
                          <a:srgbClr val="000000"/>
                        </a:solidFill>
                        <a:effectLst/>
                        <a:latin typeface="+mn-lt"/>
                      </a:endParaRPr>
                    </a:p>
                  </a:txBody>
                  <a:tcPr marL="9525" marR="9525" marT="9525" marB="0" anchor="ctr"/>
                </a:tc>
                <a:tc>
                  <a:txBody>
                    <a:bodyPr/>
                    <a:lstStyle/>
                    <a:p>
                      <a:pPr algn="ctr" fontAlgn="b"/>
                      <a:r>
                        <a:rPr lang="en-US" sz="1500" u="none" strike="noStrike" dirty="0">
                          <a:effectLst/>
                          <a:latin typeface="+mn-lt"/>
                        </a:rPr>
                        <a:t>2213</a:t>
                      </a:r>
                      <a:endParaRPr lang="en-US" sz="1500" b="0" i="0" u="none" strike="noStrike" dirty="0">
                        <a:solidFill>
                          <a:srgbClr val="000000"/>
                        </a:solidFill>
                        <a:effectLst/>
                        <a:latin typeface="+mn-lt"/>
                      </a:endParaRPr>
                    </a:p>
                  </a:txBody>
                  <a:tcPr marL="9525" marR="9525" marT="9525" marB="0" anchor="ctr"/>
                </a:tc>
                <a:tc>
                  <a:txBody>
                    <a:bodyPr/>
                    <a:lstStyle/>
                    <a:p>
                      <a:pPr algn="ctr" fontAlgn="b"/>
                      <a:r>
                        <a:rPr lang="en-US" sz="1500" b="0" i="0" u="none" strike="noStrike" dirty="0">
                          <a:solidFill>
                            <a:srgbClr val="000000"/>
                          </a:solidFill>
                          <a:effectLst/>
                          <a:latin typeface="+mn-lt"/>
                        </a:rPr>
                        <a:t>2186</a:t>
                      </a:r>
                    </a:p>
                  </a:txBody>
                  <a:tcPr marL="0" marR="0" marT="0" marB="0" anchor="ctr"/>
                </a:tc>
                <a:tc>
                  <a:txBody>
                    <a:bodyPr/>
                    <a:lstStyle/>
                    <a:p>
                      <a:pPr algn="ctr" fontAlgn="b"/>
                      <a:r>
                        <a:rPr lang="en-US" sz="1500" b="0" i="0" u="none" strike="noStrike" dirty="0">
                          <a:solidFill>
                            <a:srgbClr val="000000"/>
                          </a:solidFill>
                          <a:effectLst/>
                          <a:latin typeface="+mn-lt"/>
                        </a:rPr>
                        <a:t>2296</a:t>
                      </a:r>
                    </a:p>
                  </a:txBody>
                  <a:tcPr marL="0" marR="0" marT="0" marB="0" anchor="b"/>
                </a:tc>
                <a:tc>
                  <a:txBody>
                    <a:bodyPr/>
                    <a:lstStyle/>
                    <a:p>
                      <a:pPr algn="ctr" fontAlgn="b"/>
                      <a:r>
                        <a:rPr lang="en-US" sz="1500" b="0" i="0" u="none" strike="noStrike">
                          <a:solidFill>
                            <a:srgbClr val="000000"/>
                          </a:solidFill>
                          <a:effectLst/>
                          <a:latin typeface="+mn-lt"/>
                        </a:rPr>
                        <a:t>2296</a:t>
                      </a:r>
                    </a:p>
                  </a:txBody>
                  <a:tcPr marL="0" marR="0" marT="0" marB="0" anchor="b"/>
                </a:tc>
                <a:tc>
                  <a:txBody>
                    <a:bodyPr/>
                    <a:lstStyle/>
                    <a:p>
                      <a:pPr algn="ctr" fontAlgn="b"/>
                      <a:r>
                        <a:rPr lang="en-GB" sz="1500" u="none" strike="noStrike">
                          <a:effectLst/>
                          <a:latin typeface="+mn-lt"/>
                        </a:rPr>
                        <a:t>5145</a:t>
                      </a:r>
                      <a:endParaRPr lang="en-GB" sz="1500" b="0" i="0" u="none" strike="noStrike">
                        <a:solidFill>
                          <a:srgbClr val="000000"/>
                        </a:solidFill>
                        <a:effectLst/>
                        <a:latin typeface="+mn-lt"/>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45%</a:t>
                      </a:r>
                    </a:p>
                  </a:txBody>
                  <a:tcPr marL="0" marR="0" marT="0" marB="0" anchor="ctr">
                    <a:solidFill>
                      <a:srgbClr val="FF0000"/>
                    </a:solidFill>
                  </a:tcPr>
                </a:tc>
                <a:extLst>
                  <a:ext uri="{0D108BD9-81ED-4DB2-BD59-A6C34878D82A}">
                    <a16:rowId xmlns:a16="http://schemas.microsoft.com/office/drawing/2014/main" xmlns="" val="173789076"/>
                  </a:ext>
                </a:extLst>
              </a:tr>
              <a:tr h="288987">
                <a:tc>
                  <a:txBody>
                    <a:bodyPr/>
                    <a:lstStyle/>
                    <a:p>
                      <a:pPr algn="ctr" fontAlgn="b"/>
                      <a:endParaRPr lang="en-US" sz="1500" b="0" i="0" u="none" strike="noStrike" dirty="0">
                        <a:solidFill>
                          <a:srgbClr val="000000"/>
                        </a:solidFill>
                        <a:effectLst/>
                        <a:latin typeface="+mn-lt"/>
                      </a:endParaRPr>
                    </a:p>
                  </a:txBody>
                  <a:tcPr marL="9056" marR="9056" marT="9525" marB="0" anchor="ctr"/>
                </a:tc>
                <a:tc>
                  <a:txBody>
                    <a:bodyPr/>
                    <a:lstStyle/>
                    <a:p>
                      <a:pPr algn="l" fontAlgn="ctr"/>
                      <a:endParaRPr lang="en-GB" sz="1500" b="0" i="0" u="none" strike="noStrike" dirty="0">
                        <a:solidFill>
                          <a:srgbClr val="000000"/>
                        </a:solidFill>
                        <a:effectLst/>
                        <a:latin typeface="+mn-lt"/>
                      </a:endParaRPr>
                    </a:p>
                  </a:txBody>
                  <a:tcPr marL="0" marR="0" marT="0" marB="0" anchor="ctr"/>
                </a:tc>
                <a:tc>
                  <a:txBody>
                    <a:bodyPr/>
                    <a:lstStyle/>
                    <a:p>
                      <a:pPr algn="ctr" fontAlgn="b"/>
                      <a:r>
                        <a:rPr lang="en-GB" sz="1500" u="none" strike="noStrike" dirty="0">
                          <a:effectLst/>
                          <a:latin typeface="+mn-lt"/>
                        </a:rPr>
                        <a:t>4919</a:t>
                      </a:r>
                      <a:endParaRPr lang="en-GB" sz="1500" b="0" i="0" u="none" strike="noStrike" dirty="0">
                        <a:solidFill>
                          <a:srgbClr val="000000"/>
                        </a:solidFill>
                        <a:effectLst/>
                        <a:latin typeface="+mn-lt"/>
                      </a:endParaRPr>
                    </a:p>
                  </a:txBody>
                  <a:tcPr marL="9525" marR="9525" marT="9525" marB="0" anchor="ctr"/>
                </a:tc>
                <a:tc>
                  <a:txBody>
                    <a:bodyPr/>
                    <a:lstStyle/>
                    <a:p>
                      <a:pPr algn="ctr" fontAlgn="b"/>
                      <a:r>
                        <a:rPr lang="en-US" sz="1500" u="none" strike="noStrike">
                          <a:effectLst/>
                          <a:latin typeface="+mn-lt"/>
                        </a:rPr>
                        <a:t>5134</a:t>
                      </a:r>
                      <a:endParaRPr lang="en-US" sz="1500" b="0" i="0" u="none" strike="noStrike">
                        <a:solidFill>
                          <a:srgbClr val="000000"/>
                        </a:solidFill>
                        <a:effectLst/>
                        <a:latin typeface="+mn-lt"/>
                      </a:endParaRPr>
                    </a:p>
                  </a:txBody>
                  <a:tcPr marL="9525" marR="9525" marT="9525" marB="0" anchor="ctr"/>
                </a:tc>
                <a:tc>
                  <a:txBody>
                    <a:bodyPr/>
                    <a:lstStyle/>
                    <a:p>
                      <a:pPr algn="ctr" fontAlgn="b"/>
                      <a:r>
                        <a:rPr lang="en-US" sz="1500" b="0" i="0" u="none" strike="noStrike">
                          <a:solidFill>
                            <a:srgbClr val="000000"/>
                          </a:solidFill>
                          <a:effectLst/>
                          <a:latin typeface="+mn-lt"/>
                        </a:rPr>
                        <a:t>5132</a:t>
                      </a:r>
                    </a:p>
                  </a:txBody>
                  <a:tcPr marL="0" marR="0" marT="0" marB="0" anchor="ctr"/>
                </a:tc>
                <a:tc>
                  <a:txBody>
                    <a:bodyPr/>
                    <a:lstStyle/>
                    <a:p>
                      <a:pPr algn="ctr" fontAlgn="b"/>
                      <a:r>
                        <a:rPr lang="en-US" sz="1500" b="0" i="0" u="none" strike="noStrike" dirty="0">
                          <a:solidFill>
                            <a:srgbClr val="000000"/>
                          </a:solidFill>
                          <a:effectLst/>
                          <a:latin typeface="+mn-lt"/>
                        </a:rPr>
                        <a:t>5343</a:t>
                      </a:r>
                    </a:p>
                  </a:txBody>
                  <a:tcPr marL="0" marR="0" marT="0" marB="0" anchor="b"/>
                </a:tc>
                <a:tc>
                  <a:txBody>
                    <a:bodyPr/>
                    <a:lstStyle/>
                    <a:p>
                      <a:pPr algn="ctr" fontAlgn="b"/>
                      <a:r>
                        <a:rPr lang="en-US" sz="1500" b="0" i="0" u="none" strike="noStrike">
                          <a:solidFill>
                            <a:srgbClr val="000000"/>
                          </a:solidFill>
                          <a:effectLst/>
                          <a:latin typeface="+mn-lt"/>
                        </a:rPr>
                        <a:t>5343</a:t>
                      </a:r>
                    </a:p>
                  </a:txBody>
                  <a:tcPr marL="0" marR="0" marT="0" marB="0" anchor="b"/>
                </a:tc>
                <a:tc>
                  <a:txBody>
                    <a:bodyPr/>
                    <a:lstStyle/>
                    <a:p>
                      <a:pPr algn="ctr" fontAlgn="b"/>
                      <a:r>
                        <a:rPr lang="en-GB" sz="1500" u="none" strike="noStrike">
                          <a:effectLst/>
                          <a:latin typeface="+mn-lt"/>
                        </a:rPr>
                        <a:t>7530</a:t>
                      </a:r>
                      <a:endParaRPr lang="en-GB" sz="1500" b="0" i="0" u="none" strike="noStrike">
                        <a:solidFill>
                          <a:srgbClr val="000000"/>
                        </a:solidFill>
                        <a:effectLst/>
                        <a:latin typeface="+mn-lt"/>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71%</a:t>
                      </a:r>
                    </a:p>
                  </a:txBody>
                  <a:tcPr marL="0" marR="0" marT="0" marB="0" anchor="ctr">
                    <a:solidFill>
                      <a:srgbClr val="FFFF00"/>
                    </a:solidFill>
                  </a:tcPr>
                </a:tc>
                <a:extLst>
                  <a:ext uri="{0D108BD9-81ED-4DB2-BD59-A6C34878D82A}">
                    <a16:rowId xmlns:a16="http://schemas.microsoft.com/office/drawing/2014/main" xmlns="" val="10009"/>
                  </a:ext>
                </a:extLst>
              </a:tr>
              <a:tr h="288987">
                <a:tc>
                  <a:txBody>
                    <a:bodyPr/>
                    <a:lstStyle/>
                    <a:p>
                      <a:pPr algn="ctr" fontAlgn="b"/>
                      <a:endParaRPr lang="en-US" sz="1500" b="1" i="0" u="none" strike="noStrike">
                        <a:solidFill>
                          <a:srgbClr val="000000"/>
                        </a:solidFill>
                        <a:effectLst/>
                        <a:latin typeface="+mn-lt"/>
                      </a:endParaRPr>
                    </a:p>
                  </a:txBody>
                  <a:tcPr marL="9056" marR="9056" marT="9525" marB="0" anchor="ctr"/>
                </a:tc>
                <a:tc>
                  <a:txBody>
                    <a:bodyPr/>
                    <a:lstStyle/>
                    <a:p>
                      <a:pPr algn="l" fontAlgn="ctr"/>
                      <a:r>
                        <a:rPr lang="en-GB" sz="1500" b="1" u="none" strike="noStrike">
                          <a:effectLst/>
                          <a:latin typeface="+mn-lt"/>
                        </a:rPr>
                        <a:t>Total</a:t>
                      </a:r>
                      <a:endParaRPr lang="en-GB" sz="1500" b="1" i="0" u="none" strike="noStrike">
                        <a:solidFill>
                          <a:srgbClr val="000000"/>
                        </a:solidFill>
                        <a:effectLst/>
                        <a:latin typeface="+mn-lt"/>
                      </a:endParaRPr>
                    </a:p>
                  </a:txBody>
                  <a:tcPr marL="0" marR="0" marT="0" marB="0" anchor="ctr"/>
                </a:tc>
                <a:tc>
                  <a:txBody>
                    <a:bodyPr/>
                    <a:lstStyle/>
                    <a:p>
                      <a:pPr algn="ctr" rtl="0" fontAlgn="b"/>
                      <a:r>
                        <a:rPr lang="x-none" sz="1500" b="1" i="0" u="none" strike="noStrike">
                          <a:solidFill>
                            <a:srgbClr val="4B545B"/>
                          </a:solidFill>
                          <a:effectLst/>
                          <a:latin typeface="Calibri" panose="020F0502020204030204" pitchFamily="34" charset="0"/>
                        </a:rPr>
                        <a:t>9,970</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10,339</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10,222</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10,556</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10,556</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18,403</a:t>
                      </a:r>
                    </a:p>
                  </a:txBody>
                  <a:tcPr marL="6351" marR="6351" marT="6350" marB="0" anchor="b"/>
                </a:tc>
                <a:tc>
                  <a:txBody>
                    <a:bodyPr/>
                    <a:lstStyle/>
                    <a:p>
                      <a:pPr algn="ctr" rtl="0" fontAlgn="b"/>
                      <a:r>
                        <a:rPr lang="x-none" sz="1400" b="0" i="0" u="none" strike="noStrike" dirty="0">
                          <a:solidFill>
                            <a:srgbClr val="000000"/>
                          </a:solidFill>
                          <a:effectLst/>
                          <a:latin typeface="Calibri" panose="020F0502020204030204" pitchFamily="34" charset="0"/>
                        </a:rPr>
                        <a:t>57%</a:t>
                      </a:r>
                    </a:p>
                  </a:txBody>
                  <a:tcPr marL="6351" marR="6351" marT="6350" marB="0" anchor="b">
                    <a:solidFill>
                      <a:srgbClr val="FFFF00"/>
                    </a:solidFill>
                  </a:tcPr>
                </a:tc>
                <a:extLst>
                  <a:ext uri="{0D108BD9-81ED-4DB2-BD59-A6C34878D82A}">
                    <a16:rowId xmlns:a16="http://schemas.microsoft.com/office/drawing/2014/main" xmlns="" val="10021"/>
                  </a:ext>
                </a:extLst>
              </a:tr>
            </a:tbl>
          </a:graphicData>
        </a:graphic>
      </p:graphicFrame>
    </p:spTree>
    <p:extLst>
      <p:ext uri="{BB962C8B-B14F-4D97-AF65-F5344CB8AC3E}">
        <p14:creationId xmlns:p14="http://schemas.microsoft.com/office/powerpoint/2010/main" val="2315752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2890" y="229917"/>
            <a:ext cx="11034793" cy="570920"/>
          </a:xfrm>
          <a:noFill/>
        </p:spPr>
        <p:txBody>
          <a:bodyPr>
            <a:noAutofit/>
          </a:bodyPr>
          <a:lstStyle/>
          <a:p>
            <a:r>
              <a:rPr lang="en-US" sz="2400">
                <a:solidFill>
                  <a:srgbClr val="000000"/>
                </a:solidFill>
                <a:latin typeface="Arial Black" panose="020B0A04020102020204" pitchFamily="34" charset="0"/>
              </a:rPr>
              <a:t>FY21 Treatment Growth and Loss: Waterfall analysis_Overall  </a:t>
            </a:r>
          </a:p>
        </p:txBody>
      </p:sp>
      <p:sp>
        <p:nvSpPr>
          <p:cNvPr id="4" name="Slide Number Placeholder 3"/>
          <p:cNvSpPr>
            <a:spLocks noGrp="1"/>
          </p:cNvSpPr>
          <p:nvPr>
            <p:ph type="sldNum" sz="quarter" idx="4294967295"/>
          </p:nvPr>
        </p:nvSpPr>
        <p:spPr>
          <a:xfrm>
            <a:off x="9347200" y="6356354"/>
            <a:ext cx="2844800" cy="365125"/>
          </a:xfrm>
        </p:spPr>
        <p:txBody>
          <a:bodyPr vert="horz" wrap="square" lIns="91436" tIns="45718" rIns="91436" bIns="45718" numCol="1" anchor="ctr"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42530B-3163-4351-9FCC-42D3560230A4}" type="slidenum">
              <a:rPr kumimoji="0" lang="en-US" altLang="en-US" sz="1600" b="1"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altLang="en-US" sz="1600" b="1"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mc:Choice xmlns:cx1="http://schemas.microsoft.com/office/drawing/2015/9/8/chartex" xmlns="" Requires="cx1">
          <p:graphicFrame>
            <p:nvGraphicFramePr>
              <p:cNvPr id="6" name="Chart 5">
                <a:extLst>
                  <a:ext uri="{FF2B5EF4-FFF2-40B4-BE49-F238E27FC236}">
                    <a16:creationId xmlns:a16="http://schemas.microsoft.com/office/drawing/2014/main" id="{00000000-0008-0000-0300-000002000000}"/>
                  </a:ext>
                </a:extLst>
              </p:cNvPr>
              <p:cNvGraphicFramePr/>
              <p:nvPr>
                <p:extLst>
                  <p:ext uri="{D42A27DB-BD31-4B8C-83A1-F6EECF244321}">
                    <p14:modId xmlns:p14="http://schemas.microsoft.com/office/powerpoint/2010/main" val="939168530"/>
                  </p:ext>
                </p:extLst>
              </p:nvPr>
            </p:nvGraphicFramePr>
            <p:xfrm>
              <a:off x="1310326" y="1015268"/>
              <a:ext cx="10747355" cy="5212812"/>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6" name="Chart 5">
                <a:extLst>
                  <a:ext uri="{FF2B5EF4-FFF2-40B4-BE49-F238E27FC236}">
                    <a16:creationId xmlns:a16="http://schemas.microsoft.com/office/drawing/2014/main" xmlns="" id="{00000000-0008-0000-0300-000002000000}"/>
                  </a:ext>
                </a:extLst>
              </p:cNvPr>
              <p:cNvPicPr>
                <a:picLocks noGrp="1" noRot="1" noChangeAspect="1" noMove="1" noResize="1" noEditPoints="1" noAdjustHandles="1" noChangeArrowheads="1" noChangeShapeType="1"/>
              </p:cNvPicPr>
              <p:nvPr/>
            </p:nvPicPr>
            <p:blipFill>
              <a:blip r:embed="rId4"/>
              <a:stretch>
                <a:fillRect/>
              </a:stretch>
            </p:blipFill>
            <p:spPr>
              <a:xfrm>
                <a:off x="1310328" y="1015268"/>
                <a:ext cx="10747355" cy="5212812"/>
              </a:xfrm>
              <a:prstGeom prst="rect">
                <a:avLst/>
              </a:prstGeom>
            </p:spPr>
          </p:pic>
        </mc:Fallback>
      </mc:AlternateContent>
    </p:spTree>
    <p:extLst>
      <p:ext uri="{BB962C8B-B14F-4D97-AF65-F5344CB8AC3E}">
        <p14:creationId xmlns:p14="http://schemas.microsoft.com/office/powerpoint/2010/main" val="390532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9147" y="122866"/>
            <a:ext cx="11150559" cy="303937"/>
          </a:xfrm>
          <a:noFill/>
        </p:spPr>
        <p:txBody>
          <a:bodyPr anchor="ctr">
            <a:noAutofit/>
          </a:bodyPr>
          <a:lstStyle/>
          <a:p>
            <a:r>
              <a:rPr lang="en-US">
                <a:solidFill>
                  <a:srgbClr val="000000"/>
                </a:solidFill>
                <a:latin typeface="Arial Black" panose="020B0A04020102020204" pitchFamily="34" charset="0"/>
              </a:rPr>
              <a:t>FY21Q4 Treatment Growth and Loss by county</a:t>
            </a:r>
          </a:p>
        </p:txBody>
      </p:sp>
      <p:graphicFrame>
        <p:nvGraphicFramePr>
          <p:cNvPr id="4" name="Table 3"/>
          <p:cNvGraphicFramePr>
            <a:graphicFrameLocks noGrp="1"/>
          </p:cNvGraphicFramePr>
          <p:nvPr>
            <p:extLst>
              <p:ext uri="{D42A27DB-BD31-4B8C-83A1-F6EECF244321}">
                <p14:modId xmlns:p14="http://schemas.microsoft.com/office/powerpoint/2010/main" val="819900155"/>
              </p:ext>
            </p:extLst>
          </p:nvPr>
        </p:nvGraphicFramePr>
        <p:xfrm>
          <a:off x="929145" y="426802"/>
          <a:ext cx="11150563" cy="2077355"/>
        </p:xfrm>
        <a:graphic>
          <a:graphicData uri="http://schemas.openxmlformats.org/drawingml/2006/table">
            <a:tbl>
              <a:tblPr firstRow="1" bandRow="1">
                <a:tableStyleId>{7DF18680-E054-41AD-8BC1-D1AEF772440D}</a:tableStyleId>
              </a:tblPr>
              <a:tblGrid>
                <a:gridCol w="1393820">
                  <a:extLst>
                    <a:ext uri="{9D8B030D-6E8A-4147-A177-3AD203B41FA5}">
                      <a16:colId xmlns:a16="http://schemas.microsoft.com/office/drawing/2014/main" xmlns="" val="1538212081"/>
                    </a:ext>
                  </a:extLst>
                </a:gridCol>
                <a:gridCol w="1393820">
                  <a:extLst>
                    <a:ext uri="{9D8B030D-6E8A-4147-A177-3AD203B41FA5}">
                      <a16:colId xmlns:a16="http://schemas.microsoft.com/office/drawing/2014/main" xmlns="" val="2864129088"/>
                    </a:ext>
                  </a:extLst>
                </a:gridCol>
                <a:gridCol w="1599132">
                  <a:extLst>
                    <a:ext uri="{9D8B030D-6E8A-4147-A177-3AD203B41FA5}">
                      <a16:colId xmlns:a16="http://schemas.microsoft.com/office/drawing/2014/main" xmlns="" val="1834798104"/>
                    </a:ext>
                  </a:extLst>
                </a:gridCol>
                <a:gridCol w="1038387">
                  <a:extLst>
                    <a:ext uri="{9D8B030D-6E8A-4147-A177-3AD203B41FA5}">
                      <a16:colId xmlns:a16="http://schemas.microsoft.com/office/drawing/2014/main" xmlns="" val="4049307642"/>
                    </a:ext>
                  </a:extLst>
                </a:gridCol>
                <a:gridCol w="1326851">
                  <a:extLst>
                    <a:ext uri="{9D8B030D-6E8A-4147-A177-3AD203B41FA5}">
                      <a16:colId xmlns:a16="http://schemas.microsoft.com/office/drawing/2014/main" xmlns="" val="3462196482"/>
                    </a:ext>
                  </a:extLst>
                </a:gridCol>
                <a:gridCol w="1610911">
                  <a:extLst>
                    <a:ext uri="{9D8B030D-6E8A-4147-A177-3AD203B41FA5}">
                      <a16:colId xmlns:a16="http://schemas.microsoft.com/office/drawing/2014/main" xmlns="" val="3974483181"/>
                    </a:ext>
                  </a:extLst>
                </a:gridCol>
                <a:gridCol w="1680735">
                  <a:extLst>
                    <a:ext uri="{9D8B030D-6E8A-4147-A177-3AD203B41FA5}">
                      <a16:colId xmlns:a16="http://schemas.microsoft.com/office/drawing/2014/main" xmlns="" val="135714620"/>
                    </a:ext>
                  </a:extLst>
                </a:gridCol>
                <a:gridCol w="1106907">
                  <a:extLst>
                    <a:ext uri="{9D8B030D-6E8A-4147-A177-3AD203B41FA5}">
                      <a16:colId xmlns:a16="http://schemas.microsoft.com/office/drawing/2014/main" xmlns="" val="1950052216"/>
                    </a:ext>
                  </a:extLst>
                </a:gridCol>
              </a:tblGrid>
              <a:tr h="488935">
                <a:tc>
                  <a:txBody>
                    <a:bodyPr/>
                    <a:lstStyle/>
                    <a:p>
                      <a:pPr algn="l" fontAlgn="b"/>
                      <a:r>
                        <a:rPr lang="en-US" sz="1200" u="none" strike="noStrike" kern="1200" dirty="0">
                          <a:solidFill>
                            <a:schemeClr val="bg1"/>
                          </a:solidFill>
                          <a:effectLst/>
                        </a:rPr>
                        <a:t>County</a:t>
                      </a:r>
                      <a:endParaRPr lang="en-US" sz="1200" b="1" u="none" strike="noStrike" kern="1200" dirty="0">
                        <a:solidFill>
                          <a:schemeClr val="bg1"/>
                        </a:solidFill>
                        <a:effectLst/>
                        <a:latin typeface="+mn-lt"/>
                        <a:ea typeface="+mn-ea"/>
                        <a:cs typeface="+mn-cs"/>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TX_CURR FY21 Q3 (A)</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u="none" strike="noStrike">
                          <a:solidFill>
                            <a:schemeClr val="bg1"/>
                          </a:solidFill>
                          <a:effectLst/>
                        </a:rPr>
                        <a:t>TX_CURR FY21 Q4 (B)</a:t>
                      </a:r>
                      <a:endParaRPr lang="en-US" sz="1200">
                        <a:solidFill>
                          <a:schemeClr val="bg1"/>
                        </a:solidFill>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TX_NEW FY21 </a:t>
                      </a:r>
                      <a:r>
                        <a:rPr lang="en-US" sz="1200" u="none" strike="noStrike" kern="1200">
                          <a:solidFill>
                            <a:schemeClr val="bg1"/>
                          </a:solidFill>
                          <a:effectLst/>
                        </a:rPr>
                        <a:t>Q4</a:t>
                      </a:r>
                      <a:r>
                        <a:rPr lang="en-US" sz="1200" u="none" strike="noStrike">
                          <a:solidFill>
                            <a:schemeClr val="bg1"/>
                          </a:solidFill>
                          <a:effectLst/>
                        </a:rPr>
                        <a:t> (C) </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TX_NET_NEW FY21Q</a:t>
                      </a:r>
                      <a:r>
                        <a:rPr lang="en-US" sz="1200" u="none" strike="noStrike" kern="1200">
                          <a:solidFill>
                            <a:schemeClr val="bg1"/>
                          </a:solidFill>
                          <a:effectLst/>
                        </a:rPr>
                        <a:t>4</a:t>
                      </a:r>
                      <a:r>
                        <a:rPr lang="en-US" sz="1200" u="none" strike="noStrike">
                          <a:solidFill>
                            <a:schemeClr val="bg1"/>
                          </a:solidFill>
                          <a:effectLst/>
                        </a:rPr>
                        <a:t>  (D=(B-A) </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Unexplained  Loss /Gain FY21 </a:t>
                      </a:r>
                      <a:r>
                        <a:rPr lang="en-US" sz="1200" u="none" strike="noStrike" kern="1200">
                          <a:solidFill>
                            <a:schemeClr val="bg1"/>
                          </a:solidFill>
                          <a:effectLst/>
                        </a:rPr>
                        <a:t>Q4 </a:t>
                      </a:r>
                      <a:r>
                        <a:rPr lang="en-US" sz="1200" u="none" strike="noStrike">
                          <a:solidFill>
                            <a:schemeClr val="bg1"/>
                          </a:solidFill>
                          <a:effectLst/>
                        </a:rPr>
                        <a:t>E=(D-C)</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 Unexplained Loss/Gain </a:t>
                      </a:r>
                      <a:r>
                        <a:rPr lang="en-US" sz="1200" u="none" strike="noStrike" kern="1200">
                          <a:solidFill>
                            <a:schemeClr val="bg1"/>
                          </a:solidFill>
                          <a:effectLst/>
                        </a:rPr>
                        <a:t>Q4</a:t>
                      </a:r>
                      <a:r>
                        <a:rPr lang="en-US" sz="1200" u="none" strike="noStrike">
                          <a:solidFill>
                            <a:schemeClr val="bg1"/>
                          </a:solidFill>
                          <a:effectLst/>
                        </a:rPr>
                        <a:t> F=(E/(A+C))</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a:t>
                      </a:r>
                      <a:r>
                        <a:rPr lang="en-US" sz="1200" u="none" strike="noStrike" baseline="0">
                          <a:solidFill>
                            <a:schemeClr val="bg1"/>
                          </a:solidFill>
                          <a:effectLst/>
                        </a:rPr>
                        <a:t> Clients RTT in FY21 </a:t>
                      </a:r>
                      <a:r>
                        <a:rPr lang="en-US" sz="1200" u="none" strike="noStrike" kern="1200">
                          <a:solidFill>
                            <a:schemeClr val="bg1"/>
                          </a:solidFill>
                          <a:effectLst/>
                        </a:rPr>
                        <a:t>Q4</a:t>
                      </a:r>
                      <a:endParaRPr lang="en-US" sz="1200" b="1" i="0" u="none" strike="noStrike">
                        <a:solidFill>
                          <a:schemeClr val="bg1"/>
                        </a:solidFill>
                        <a:effectLst/>
                        <a:latin typeface="+mn-lt"/>
                      </a:endParaRPr>
                    </a:p>
                  </a:txBody>
                  <a:tcPr marL="8501" marR="8501" marT="9525" marB="0" anchor="ctr"/>
                </a:tc>
                <a:extLst>
                  <a:ext uri="{0D108BD9-81ED-4DB2-BD59-A6C34878D82A}">
                    <a16:rowId xmlns:a16="http://schemas.microsoft.com/office/drawing/2014/main" xmlns="" val="773755420"/>
                  </a:ext>
                </a:extLst>
              </a:tr>
              <a:tr h="317684">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US" sz="1400" u="none" strike="noStrike" dirty="0">
                          <a:effectLst/>
                        </a:rPr>
                        <a:t>2029</a:t>
                      </a:r>
                      <a:endParaRPr lang="en-US" sz="1400" b="0" i="0" u="none" strike="noStrike" dirty="0">
                        <a:solidFill>
                          <a:srgbClr val="000000"/>
                        </a:solidFill>
                        <a:effectLst/>
                        <a:latin typeface="+mn-lt"/>
                      </a:endParaRPr>
                    </a:p>
                  </a:txBody>
                  <a:tcPr marL="0" marR="0" marT="0" marB="0" anchor="ctr"/>
                </a:tc>
                <a:tc>
                  <a:txBody>
                    <a:bodyPr/>
                    <a:lstStyle/>
                    <a:p>
                      <a:pPr algn="ctr" fontAlgn="b"/>
                      <a:r>
                        <a:rPr lang="en-US" sz="1400" u="none" strike="noStrike" dirty="0">
                          <a:effectLst/>
                        </a:rPr>
                        <a:t>2093</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a:effectLst/>
                        </a:rPr>
                        <a:t>40</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a:effectLst/>
                        </a:rPr>
                        <a:t>64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xmlns="" val="551151860"/>
                  </a:ext>
                </a:extLst>
              </a:tr>
              <a:tr h="317684">
                <a:tc>
                  <a:txBody>
                    <a:bodyPr/>
                    <a:lstStyle/>
                    <a:p>
                      <a:pPr algn="l" fontAlgn="b"/>
                      <a:endParaRPr lang="en-GB" sz="1600" b="0" i="0" u="none" strike="noStrike" dirty="0">
                        <a:solidFill>
                          <a:srgbClr val="000000"/>
                        </a:solidFill>
                        <a:effectLst/>
                        <a:latin typeface="+mn-lt"/>
                      </a:endParaRPr>
                    </a:p>
                  </a:txBody>
                  <a:tcPr marL="0" marR="0" marT="0" marB="0" anchor="b"/>
                </a:tc>
                <a:tc>
                  <a:txBody>
                    <a:bodyPr/>
                    <a:lstStyle/>
                    <a:p>
                      <a:pPr algn="ctr" fontAlgn="b"/>
                      <a:r>
                        <a:rPr lang="en-US" sz="1400" u="none" strike="noStrike" dirty="0">
                          <a:effectLst/>
                        </a:rPr>
                        <a:t>875</a:t>
                      </a:r>
                      <a:endParaRPr lang="en-US" sz="1400" b="0" i="0" u="none" strike="noStrike" dirty="0">
                        <a:solidFill>
                          <a:srgbClr val="000000"/>
                        </a:solidFill>
                        <a:effectLst/>
                        <a:latin typeface="+mn-lt"/>
                      </a:endParaRPr>
                    </a:p>
                  </a:txBody>
                  <a:tcPr marL="0" marR="0" marT="0" marB="0" anchor="ctr"/>
                </a:tc>
                <a:tc>
                  <a:txBody>
                    <a:bodyPr/>
                    <a:lstStyle/>
                    <a:p>
                      <a:pPr algn="ctr" fontAlgn="b"/>
                      <a:r>
                        <a:rPr lang="en-US" sz="1400" u="none" strike="noStrike" dirty="0">
                          <a:effectLst/>
                        </a:rPr>
                        <a:t>824</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a:effectLst/>
                        </a:rPr>
                        <a:t>-51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rgbClr val="FF0000"/>
                          </a:solidFill>
                          <a:effectLst/>
                        </a:rPr>
                        <a:t>-74</a:t>
                      </a:r>
                      <a:endParaRPr lang="en-US" sz="14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9525" marR="9525" marT="9525" marB="0" anchor="b">
                    <a:solidFill>
                      <a:srgbClr val="FF0000"/>
                    </a:solidFill>
                  </a:tcPr>
                </a:tc>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tc>
                <a:extLst>
                  <a:ext uri="{0D108BD9-81ED-4DB2-BD59-A6C34878D82A}">
                    <a16:rowId xmlns:a16="http://schemas.microsoft.com/office/drawing/2014/main" xmlns="" val="1000017302"/>
                  </a:ext>
                </a:extLst>
              </a:tr>
              <a:tr h="317684">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US" sz="1400" u="none" strike="noStrike" dirty="0">
                          <a:effectLst/>
                        </a:rPr>
                        <a:t>2186</a:t>
                      </a:r>
                      <a:endParaRPr lang="en-US" sz="1400" b="0" i="0" u="none" strike="noStrike" dirty="0">
                        <a:solidFill>
                          <a:srgbClr val="000000"/>
                        </a:solidFill>
                        <a:effectLst/>
                        <a:latin typeface="+mn-lt"/>
                      </a:endParaRPr>
                    </a:p>
                  </a:txBody>
                  <a:tcPr marL="0" marR="0" marT="0" marB="0" anchor="ctr"/>
                </a:tc>
                <a:tc>
                  <a:txBody>
                    <a:bodyPr/>
                    <a:lstStyle/>
                    <a:p>
                      <a:pPr algn="ctr" fontAlgn="b"/>
                      <a:r>
                        <a:rPr lang="en-US" sz="1400" u="none" strike="noStrike" dirty="0">
                          <a:effectLst/>
                        </a:rPr>
                        <a:t>2296</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a:effectLst/>
                        </a:rPr>
                        <a:t>87</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110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23</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47</a:t>
                      </a:r>
                    </a:p>
                  </a:txBody>
                  <a:tcPr marL="9525" marR="9525" marT="9525" marB="0" anchor="ctr"/>
                </a:tc>
                <a:extLst>
                  <a:ext uri="{0D108BD9-81ED-4DB2-BD59-A6C34878D82A}">
                    <a16:rowId xmlns:a16="http://schemas.microsoft.com/office/drawing/2014/main" xmlns="" val="2297036265"/>
                  </a:ext>
                </a:extLst>
              </a:tr>
              <a:tr h="317684">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algn="ctr" fontAlgn="b"/>
                      <a:r>
                        <a:rPr lang="en-US" sz="1400" u="none" strike="noStrike">
                          <a:effectLst/>
                        </a:rPr>
                        <a:t>5132</a:t>
                      </a:r>
                      <a:endParaRPr lang="en-US" sz="1400" b="0" i="0" u="none" strike="noStrike">
                        <a:solidFill>
                          <a:srgbClr val="000000"/>
                        </a:solidFill>
                        <a:effectLst/>
                        <a:latin typeface="+mn-lt"/>
                      </a:endParaRPr>
                    </a:p>
                  </a:txBody>
                  <a:tcPr marL="0" marR="0" marT="0" marB="0" anchor="ctr"/>
                </a:tc>
                <a:tc>
                  <a:txBody>
                    <a:bodyPr/>
                    <a:lstStyle/>
                    <a:p>
                      <a:pPr algn="ctr" fontAlgn="b"/>
                      <a:r>
                        <a:rPr lang="en-US" sz="1400" u="none" strike="noStrike" dirty="0">
                          <a:effectLst/>
                        </a:rPr>
                        <a:t>5343</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145</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211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101</a:t>
                      </a:r>
                    </a:p>
                  </a:txBody>
                  <a:tcPr marL="9525" marR="9525" marT="9525" marB="0" anchor="ctr"/>
                </a:tc>
                <a:extLst>
                  <a:ext uri="{0D108BD9-81ED-4DB2-BD59-A6C34878D82A}">
                    <a16:rowId xmlns:a16="http://schemas.microsoft.com/office/drawing/2014/main" xmlns="" val="344650268"/>
                  </a:ext>
                </a:extLst>
              </a:tr>
              <a:tr h="317684">
                <a:tc>
                  <a:txBody>
                    <a:bodyPr/>
                    <a:lstStyle/>
                    <a:p>
                      <a:pPr algn="l" fontAlgn="ctr"/>
                      <a:r>
                        <a:rPr lang="en-GB" sz="1600" u="none" strike="noStrike" dirty="0">
                          <a:effectLst/>
                        </a:rPr>
                        <a:t>Total</a:t>
                      </a:r>
                      <a:endParaRPr lang="en-GB" sz="1600" b="1" i="0" u="none" strike="noStrike" dirty="0">
                        <a:solidFill>
                          <a:srgbClr val="000000"/>
                        </a:solidFill>
                        <a:effectLst/>
                        <a:latin typeface="+mn-lt"/>
                      </a:endParaRPr>
                    </a:p>
                  </a:txBody>
                  <a:tcPr marL="0" marR="0" marT="0" marB="0" anchor="ctr"/>
                </a:tc>
                <a:tc>
                  <a:txBody>
                    <a:bodyPr/>
                    <a:lstStyle/>
                    <a:p>
                      <a:pPr algn="ctr" fontAlgn="b"/>
                      <a:r>
                        <a:rPr lang="x-none" sz="1100" b="0" i="0" u="none" strike="noStrike">
                          <a:solidFill>
                            <a:srgbClr val="000000"/>
                          </a:solidFill>
                          <a:effectLst/>
                          <a:latin typeface="Calibri" panose="020F0502020204030204" pitchFamily="34" charset="0"/>
                        </a:rPr>
                        <a:t>10222</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10556</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295</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334</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39</a:t>
                      </a:r>
                    </a:p>
                  </a:txBody>
                  <a:tcPr marL="6351" marR="6351" marT="6350" marB="0" anchor="b"/>
                </a:tc>
                <a:tc>
                  <a:txBody>
                    <a:bodyPr/>
                    <a:lstStyle/>
                    <a:p>
                      <a:pPr algn="ctr" fontAlgn="b"/>
                      <a:r>
                        <a:rPr lang="x-none" sz="1100" b="0" i="0" u="none" strike="noStrike">
                          <a:solidFill>
                            <a:srgbClr val="000000"/>
                          </a:solidFill>
                          <a:effectLst/>
                          <a:latin typeface="Calibri" panose="020F0502020204030204" pitchFamily="34" charset="0"/>
                        </a:rPr>
                        <a:t>0.4%</a:t>
                      </a:r>
                    </a:p>
                  </a:txBody>
                  <a:tcPr marL="6351" marR="6351" marT="6350" marB="0" anchor="b"/>
                </a:tc>
                <a:tc>
                  <a:txBody>
                    <a:bodyPr/>
                    <a:lstStyle/>
                    <a:p>
                      <a:pPr algn="ctr" fontAlgn="b"/>
                      <a:r>
                        <a:rPr lang="en-US" sz="1100" b="0" i="0" u="none" strike="noStrike" dirty="0">
                          <a:solidFill>
                            <a:srgbClr val="000000"/>
                          </a:solidFill>
                          <a:effectLst/>
                          <a:latin typeface="Calibri" panose="020F0502020204030204" pitchFamily="34" charset="0"/>
                        </a:rPr>
                        <a:t>223</a:t>
                      </a:r>
                      <a:endParaRPr lang="x-none" sz="1100" b="0" i="0" u="none" strike="noStrike" dirty="0">
                        <a:solidFill>
                          <a:srgbClr val="000000"/>
                        </a:solidFill>
                        <a:effectLst/>
                        <a:latin typeface="Calibri" panose="020F0502020204030204" pitchFamily="34" charset="0"/>
                      </a:endParaRPr>
                    </a:p>
                  </a:txBody>
                  <a:tcPr marL="6351" marR="6351" marT="6350" marB="0" anchor="b"/>
                </a:tc>
                <a:extLst>
                  <a:ext uri="{0D108BD9-81ED-4DB2-BD59-A6C34878D82A}">
                    <a16:rowId xmlns:a16="http://schemas.microsoft.com/office/drawing/2014/main" xmlns="" val="2391986562"/>
                  </a:ext>
                </a:extLst>
              </a:tr>
            </a:tbl>
          </a:graphicData>
        </a:graphic>
      </p:graphicFrame>
      <p:sp>
        <p:nvSpPr>
          <p:cNvPr id="5" name="Title 2">
            <a:extLst>
              <a:ext uri="{FF2B5EF4-FFF2-40B4-BE49-F238E27FC236}">
                <a16:creationId xmlns:a16="http://schemas.microsoft.com/office/drawing/2014/main" xmlns="" id="{76FE36C0-4E36-4001-9AB5-FE7BFC088423}"/>
              </a:ext>
            </a:extLst>
          </p:cNvPr>
          <p:cNvSpPr txBox="1">
            <a:spLocks/>
          </p:cNvSpPr>
          <p:nvPr/>
        </p:nvSpPr>
        <p:spPr>
          <a:xfrm>
            <a:off x="929147" y="2504158"/>
            <a:ext cx="11150559" cy="303937"/>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a:solidFill>
                  <a:srgbClr val="000000"/>
                </a:solidFill>
                <a:latin typeface="Arial Black" panose="020B0A04020102020204" pitchFamily="34" charset="0"/>
              </a:rPr>
              <a:t>FY21 Treatment Growth and Loss by county</a:t>
            </a:r>
            <a:endParaRPr lang="en-US" dirty="0">
              <a:solidFill>
                <a:srgbClr val="000000"/>
              </a:solidFill>
              <a:latin typeface="Arial Black" panose="020B0A04020102020204" pitchFamily="34" charset="0"/>
            </a:endParaRPr>
          </a:p>
        </p:txBody>
      </p:sp>
      <p:graphicFrame>
        <p:nvGraphicFramePr>
          <p:cNvPr id="6" name="Table 5">
            <a:extLst>
              <a:ext uri="{FF2B5EF4-FFF2-40B4-BE49-F238E27FC236}">
                <a16:creationId xmlns:a16="http://schemas.microsoft.com/office/drawing/2014/main" xmlns="" id="{2776B537-D9FC-4D5C-9D48-819752EE8CE2}"/>
              </a:ext>
            </a:extLst>
          </p:cNvPr>
          <p:cNvGraphicFramePr>
            <a:graphicFrameLocks noGrp="1"/>
          </p:cNvGraphicFramePr>
          <p:nvPr>
            <p:extLst>
              <p:ext uri="{D42A27DB-BD31-4B8C-83A1-F6EECF244321}">
                <p14:modId xmlns:p14="http://schemas.microsoft.com/office/powerpoint/2010/main" val="1509888944"/>
              </p:ext>
            </p:extLst>
          </p:nvPr>
        </p:nvGraphicFramePr>
        <p:xfrm>
          <a:off x="929144" y="2835800"/>
          <a:ext cx="11150563" cy="2602476"/>
        </p:xfrm>
        <a:graphic>
          <a:graphicData uri="http://schemas.openxmlformats.org/drawingml/2006/table">
            <a:tbl>
              <a:tblPr firstRow="1" bandRow="1">
                <a:tableStyleId>{7DF18680-E054-41AD-8BC1-D1AEF772440D}</a:tableStyleId>
              </a:tblPr>
              <a:tblGrid>
                <a:gridCol w="1393820">
                  <a:extLst>
                    <a:ext uri="{9D8B030D-6E8A-4147-A177-3AD203B41FA5}">
                      <a16:colId xmlns:a16="http://schemas.microsoft.com/office/drawing/2014/main" xmlns="" val="1538212081"/>
                    </a:ext>
                  </a:extLst>
                </a:gridCol>
                <a:gridCol w="1393820">
                  <a:extLst>
                    <a:ext uri="{9D8B030D-6E8A-4147-A177-3AD203B41FA5}">
                      <a16:colId xmlns:a16="http://schemas.microsoft.com/office/drawing/2014/main" xmlns="" val="2864129088"/>
                    </a:ext>
                  </a:extLst>
                </a:gridCol>
                <a:gridCol w="1599132">
                  <a:extLst>
                    <a:ext uri="{9D8B030D-6E8A-4147-A177-3AD203B41FA5}">
                      <a16:colId xmlns:a16="http://schemas.microsoft.com/office/drawing/2014/main" xmlns="" val="1834798104"/>
                    </a:ext>
                  </a:extLst>
                </a:gridCol>
                <a:gridCol w="1038387">
                  <a:extLst>
                    <a:ext uri="{9D8B030D-6E8A-4147-A177-3AD203B41FA5}">
                      <a16:colId xmlns:a16="http://schemas.microsoft.com/office/drawing/2014/main" xmlns="" val="4049307642"/>
                    </a:ext>
                  </a:extLst>
                </a:gridCol>
                <a:gridCol w="1326851">
                  <a:extLst>
                    <a:ext uri="{9D8B030D-6E8A-4147-A177-3AD203B41FA5}">
                      <a16:colId xmlns:a16="http://schemas.microsoft.com/office/drawing/2014/main" xmlns="" val="3462196482"/>
                    </a:ext>
                  </a:extLst>
                </a:gridCol>
                <a:gridCol w="1610911">
                  <a:extLst>
                    <a:ext uri="{9D8B030D-6E8A-4147-A177-3AD203B41FA5}">
                      <a16:colId xmlns:a16="http://schemas.microsoft.com/office/drawing/2014/main" xmlns="" val="3974483181"/>
                    </a:ext>
                  </a:extLst>
                </a:gridCol>
                <a:gridCol w="1680735">
                  <a:extLst>
                    <a:ext uri="{9D8B030D-6E8A-4147-A177-3AD203B41FA5}">
                      <a16:colId xmlns:a16="http://schemas.microsoft.com/office/drawing/2014/main" xmlns="" val="135714620"/>
                    </a:ext>
                  </a:extLst>
                </a:gridCol>
                <a:gridCol w="1106907">
                  <a:extLst>
                    <a:ext uri="{9D8B030D-6E8A-4147-A177-3AD203B41FA5}">
                      <a16:colId xmlns:a16="http://schemas.microsoft.com/office/drawing/2014/main" xmlns="" val="1950052216"/>
                    </a:ext>
                  </a:extLst>
                </a:gridCol>
              </a:tblGrid>
              <a:tr h="612531">
                <a:tc>
                  <a:txBody>
                    <a:bodyPr/>
                    <a:lstStyle/>
                    <a:p>
                      <a:pPr algn="l" fontAlgn="b"/>
                      <a:r>
                        <a:rPr lang="en-US" sz="1200" u="none" strike="noStrike" kern="1200" dirty="0">
                          <a:solidFill>
                            <a:schemeClr val="bg1"/>
                          </a:solidFill>
                          <a:effectLst/>
                        </a:rPr>
                        <a:t>County</a:t>
                      </a:r>
                      <a:endParaRPr lang="en-US" sz="1200" b="1" u="none" strike="noStrike" kern="1200" dirty="0">
                        <a:solidFill>
                          <a:schemeClr val="bg1"/>
                        </a:solidFill>
                        <a:effectLst/>
                        <a:latin typeface="+mn-lt"/>
                        <a:ea typeface="+mn-ea"/>
                        <a:cs typeface="+mn-cs"/>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dirty="0">
                          <a:solidFill>
                            <a:schemeClr val="bg1"/>
                          </a:solidFill>
                          <a:effectLst/>
                        </a:rPr>
                        <a:t>TX_CURR FY20 Q4 (A)</a:t>
                      </a:r>
                      <a:endParaRPr lang="en-US" sz="1200" b="1" i="0" u="none" strike="noStrike" dirty="0">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u="none" strike="noStrike">
                          <a:solidFill>
                            <a:schemeClr val="bg1"/>
                          </a:solidFill>
                          <a:effectLst/>
                        </a:rPr>
                        <a:t>TX_CURR FY21 Q4 (B)</a:t>
                      </a:r>
                      <a:endParaRPr lang="en-US" sz="1200">
                        <a:solidFill>
                          <a:schemeClr val="bg1"/>
                        </a:solidFill>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TX_NEW FY21 (C) </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TX_NET_NEW FY21  (D=(B-A) </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Unexplained  Loss /Gain FY21</a:t>
                      </a:r>
                      <a:r>
                        <a:rPr lang="en-US" sz="1200" u="none" strike="noStrike" kern="1200">
                          <a:solidFill>
                            <a:schemeClr val="bg1"/>
                          </a:solidFill>
                          <a:effectLst/>
                        </a:rPr>
                        <a:t> </a:t>
                      </a:r>
                      <a:r>
                        <a:rPr lang="en-US" sz="1200" u="none" strike="noStrike">
                          <a:solidFill>
                            <a:schemeClr val="bg1"/>
                          </a:solidFill>
                          <a:effectLst/>
                        </a:rPr>
                        <a:t>E=(D-C)</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 Unexplained Loss/Gain </a:t>
                      </a:r>
                      <a:r>
                        <a:rPr lang="en-US" sz="1200" u="none" strike="noStrike" kern="1200">
                          <a:solidFill>
                            <a:schemeClr val="bg1"/>
                          </a:solidFill>
                          <a:effectLst/>
                        </a:rPr>
                        <a:t>FY21</a:t>
                      </a:r>
                      <a:r>
                        <a:rPr lang="en-US" sz="1200" u="none" strike="noStrike">
                          <a:solidFill>
                            <a:schemeClr val="bg1"/>
                          </a:solidFill>
                          <a:effectLst/>
                        </a:rPr>
                        <a:t> F=(E/(A+C))</a:t>
                      </a:r>
                      <a:endParaRPr lang="en-US" sz="12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u="none" strike="noStrike">
                          <a:solidFill>
                            <a:schemeClr val="bg1"/>
                          </a:solidFill>
                          <a:effectLst/>
                        </a:rPr>
                        <a:t>#</a:t>
                      </a:r>
                      <a:r>
                        <a:rPr lang="en-US" sz="1200" u="none" strike="noStrike" baseline="0">
                          <a:solidFill>
                            <a:schemeClr val="bg1"/>
                          </a:solidFill>
                          <a:effectLst/>
                        </a:rPr>
                        <a:t> Clients RTT in FY21 </a:t>
                      </a:r>
                      <a:endParaRPr lang="en-US" sz="1200" b="1" i="0" u="none" strike="noStrike">
                        <a:solidFill>
                          <a:schemeClr val="bg1"/>
                        </a:solidFill>
                        <a:effectLst/>
                        <a:latin typeface="+mn-lt"/>
                      </a:endParaRPr>
                    </a:p>
                  </a:txBody>
                  <a:tcPr marL="8501" marR="8501" marT="9525" marB="0" anchor="ctr"/>
                </a:tc>
                <a:extLst>
                  <a:ext uri="{0D108BD9-81ED-4DB2-BD59-A6C34878D82A}">
                    <a16:rowId xmlns:a16="http://schemas.microsoft.com/office/drawing/2014/main" xmlns="" val="773755420"/>
                  </a:ext>
                </a:extLst>
              </a:tr>
              <a:tr h="397989">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marL="0" algn="ctr" defTabSz="457200" rtl="0" eaLnBrk="1" fontAlgn="b" latinLnBrk="0" hangingPunct="1"/>
                      <a:r>
                        <a:rPr lang="en-GB" sz="1500" u="none" strike="noStrike" kern="1200" dirty="0">
                          <a:solidFill>
                            <a:schemeClr val="dk1"/>
                          </a:solidFill>
                          <a:effectLst/>
                          <a:latin typeface="+mn-lt"/>
                          <a:ea typeface="+mn-ea"/>
                          <a:cs typeface="+mn-cs"/>
                        </a:rPr>
                        <a:t>2080</a:t>
                      </a:r>
                    </a:p>
                  </a:txBody>
                  <a:tcPr marL="0" marR="0" marT="0" marB="0" anchor="b"/>
                </a:tc>
                <a:tc>
                  <a:txBody>
                    <a:bodyPr/>
                    <a:lstStyle/>
                    <a:p>
                      <a:pPr algn="ctr" fontAlgn="b"/>
                      <a:r>
                        <a:rPr lang="en-US" sz="1500" u="none" strike="noStrike">
                          <a:effectLst/>
                        </a:rPr>
                        <a:t>2093</a:t>
                      </a:r>
                      <a:endParaRPr lang="en-US" sz="15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500" u="none" strike="noStrike" kern="1200">
                          <a:solidFill>
                            <a:schemeClr val="dk1"/>
                          </a:solidFill>
                          <a:effectLst/>
                          <a:latin typeface="+mn-lt"/>
                          <a:ea typeface="+mn-ea"/>
                          <a:cs typeface="+mn-cs"/>
                        </a:rPr>
                        <a:t>113</a:t>
                      </a:r>
                    </a:p>
                  </a:txBody>
                  <a:tcPr marL="9525" marR="9525" marT="9525" marB="0" anchor="ctr"/>
                </a:tc>
                <a:tc>
                  <a:txBody>
                    <a:bodyPr/>
                    <a:lstStyle/>
                    <a:p>
                      <a:pPr algn="ctr" fontAlgn="b"/>
                      <a:r>
                        <a:rPr lang="en-US" sz="1500" b="0" i="0" u="none" strike="noStrike">
                          <a:solidFill>
                            <a:srgbClr val="000000"/>
                          </a:solidFill>
                          <a:effectLst/>
                          <a:latin typeface="Calibri" panose="020F0502020204030204" pitchFamily="34" charset="0"/>
                        </a:rPr>
                        <a:t>13</a:t>
                      </a:r>
                    </a:p>
                  </a:txBody>
                  <a:tcPr marL="9525" marR="9525" marT="9525" marB="0" anchor="ctr"/>
                </a:tc>
                <a:tc>
                  <a:txBody>
                    <a:bodyPr/>
                    <a:lstStyle/>
                    <a:p>
                      <a:pPr algn="ctr" fontAlgn="b"/>
                      <a:r>
                        <a:rPr lang="en-US" sz="1500" b="0" i="0" u="none" strike="noStrike" dirty="0">
                          <a:solidFill>
                            <a:srgbClr val="FF0000"/>
                          </a:solidFill>
                          <a:effectLst/>
                          <a:latin typeface="Calibri" panose="020F0502020204030204" pitchFamily="34" charset="0"/>
                        </a:rPr>
                        <a:t>-100</a:t>
                      </a:r>
                    </a:p>
                  </a:txBody>
                  <a:tcPr marL="9525" marR="9525" marT="9525" marB="0" anchor="ctr"/>
                </a:tc>
                <a:tc>
                  <a:txBody>
                    <a:bodyPr/>
                    <a:lstStyle/>
                    <a:p>
                      <a:pPr algn="ctr" fontAlgn="b"/>
                      <a:r>
                        <a:rPr lang="en-US" sz="15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220</a:t>
                      </a:r>
                    </a:p>
                  </a:txBody>
                  <a:tcPr marL="9525" marR="9525" marT="9525" marB="0" anchor="ctr"/>
                </a:tc>
                <a:extLst>
                  <a:ext uri="{0D108BD9-81ED-4DB2-BD59-A6C34878D82A}">
                    <a16:rowId xmlns:a16="http://schemas.microsoft.com/office/drawing/2014/main" xmlns="" val="551151860"/>
                  </a:ext>
                </a:extLst>
              </a:tr>
              <a:tr h="397989">
                <a:tc>
                  <a:txBody>
                    <a:bodyPr/>
                    <a:lstStyle/>
                    <a:p>
                      <a:pPr algn="l" fontAlgn="b"/>
                      <a:endParaRPr lang="en-GB" sz="1600" b="0" i="0" u="none" strike="noStrike" dirty="0">
                        <a:solidFill>
                          <a:srgbClr val="000000"/>
                        </a:solidFill>
                        <a:effectLst/>
                        <a:latin typeface="+mn-lt"/>
                      </a:endParaRPr>
                    </a:p>
                  </a:txBody>
                  <a:tcPr marL="0" marR="0" marT="0" marB="0" anchor="b"/>
                </a:tc>
                <a:tc>
                  <a:txBody>
                    <a:bodyPr/>
                    <a:lstStyle/>
                    <a:p>
                      <a:pPr marL="0" algn="ctr" defTabSz="457200" rtl="0" eaLnBrk="1" fontAlgn="b" latinLnBrk="0" hangingPunct="1"/>
                      <a:r>
                        <a:rPr lang="en-GB" sz="1500" u="none" strike="noStrike" kern="1200" dirty="0">
                          <a:solidFill>
                            <a:schemeClr val="dk1"/>
                          </a:solidFill>
                          <a:effectLst/>
                          <a:latin typeface="+mn-lt"/>
                          <a:ea typeface="+mn-ea"/>
                          <a:cs typeface="+mn-cs"/>
                        </a:rPr>
                        <a:t>778</a:t>
                      </a:r>
                    </a:p>
                  </a:txBody>
                  <a:tcPr marL="0" marR="0" marT="0" marB="0" anchor="b"/>
                </a:tc>
                <a:tc>
                  <a:txBody>
                    <a:bodyPr/>
                    <a:lstStyle/>
                    <a:p>
                      <a:pPr algn="ctr" fontAlgn="b"/>
                      <a:r>
                        <a:rPr lang="en-US" sz="1500" u="none" strike="noStrike" dirty="0">
                          <a:effectLst/>
                        </a:rPr>
                        <a:t>824</a:t>
                      </a:r>
                      <a:endParaRPr lang="en-US" sz="15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500" u="none" strike="noStrike" kern="1200" dirty="0">
                          <a:solidFill>
                            <a:schemeClr val="dk1"/>
                          </a:solidFill>
                          <a:effectLst/>
                          <a:latin typeface="+mn-lt"/>
                          <a:ea typeface="+mn-ea"/>
                          <a:cs typeface="+mn-cs"/>
                        </a:rPr>
                        <a:t>126</a:t>
                      </a:r>
                    </a:p>
                  </a:txBody>
                  <a:tcPr marL="9525" marR="9525" marT="9525" marB="0" anchor="ctr"/>
                </a:tc>
                <a:tc>
                  <a:txBody>
                    <a:bodyPr/>
                    <a:lstStyle/>
                    <a:p>
                      <a:pPr algn="ctr" fontAlgn="b"/>
                      <a:r>
                        <a:rPr lang="en-US" sz="1500" b="0" i="0" u="none" strike="noStrike">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-80</a:t>
                      </a:r>
                    </a:p>
                  </a:txBody>
                  <a:tcPr marL="9525" marR="9525" marT="9525" marB="0" anchor="ctr"/>
                </a:tc>
                <a:tc>
                  <a:txBody>
                    <a:bodyPr/>
                    <a:lstStyle/>
                    <a:p>
                      <a:pPr algn="ctr" fontAlgn="b"/>
                      <a:r>
                        <a:rPr lang="en-US" sz="1500" b="0" i="0" u="none" strike="noStrike">
                          <a:solidFill>
                            <a:srgbClr val="000000"/>
                          </a:solidFill>
                          <a:effectLst/>
                          <a:latin typeface="Calibri" panose="020F0502020204030204" pitchFamily="34" charset="0"/>
                        </a:rPr>
                        <a:t>-9%</a:t>
                      </a:r>
                    </a:p>
                  </a:txBody>
                  <a:tcPr marL="9525" marR="9525" marT="9525" marB="0" anchor="ctr">
                    <a:solidFill>
                      <a:srgbClr val="FF0000"/>
                    </a:solidFill>
                  </a:tcPr>
                </a:tc>
                <a:tc>
                  <a:txBody>
                    <a:bodyPr/>
                    <a:lstStyle/>
                    <a:p>
                      <a:pPr algn="ctr" fontAlgn="b"/>
                      <a:r>
                        <a:rPr lang="en-US" sz="1500" b="0" i="0" u="none" strike="noStrike">
                          <a:solidFill>
                            <a:srgbClr val="000000"/>
                          </a:solidFill>
                          <a:effectLst/>
                          <a:latin typeface="Calibri" panose="020F0502020204030204" pitchFamily="34" charset="0"/>
                        </a:rPr>
                        <a:t>49</a:t>
                      </a:r>
                    </a:p>
                  </a:txBody>
                  <a:tcPr marL="9525" marR="9525" marT="9525" marB="0" anchor="ctr"/>
                </a:tc>
                <a:extLst>
                  <a:ext uri="{0D108BD9-81ED-4DB2-BD59-A6C34878D82A}">
                    <a16:rowId xmlns:a16="http://schemas.microsoft.com/office/drawing/2014/main" xmlns="" val="1000017302"/>
                  </a:ext>
                </a:extLst>
              </a:tr>
              <a:tr h="397989">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marL="0" algn="ctr" defTabSz="457200" rtl="0" eaLnBrk="1" fontAlgn="b" latinLnBrk="0" hangingPunct="1"/>
                      <a:r>
                        <a:rPr lang="en-GB" sz="1500" u="none" strike="noStrike" kern="1200" dirty="0">
                          <a:solidFill>
                            <a:schemeClr val="dk1"/>
                          </a:solidFill>
                          <a:effectLst/>
                          <a:latin typeface="+mn-lt"/>
                          <a:ea typeface="+mn-ea"/>
                          <a:cs typeface="+mn-cs"/>
                        </a:rPr>
                        <a:t>2138</a:t>
                      </a:r>
                    </a:p>
                  </a:txBody>
                  <a:tcPr marL="0" marR="0" marT="0" marB="0" anchor="b"/>
                </a:tc>
                <a:tc>
                  <a:txBody>
                    <a:bodyPr/>
                    <a:lstStyle/>
                    <a:p>
                      <a:pPr algn="ctr" fontAlgn="b"/>
                      <a:r>
                        <a:rPr lang="en-US" sz="1500" u="none" strike="noStrike" dirty="0">
                          <a:effectLst/>
                        </a:rPr>
                        <a:t>2296</a:t>
                      </a:r>
                      <a:endParaRPr lang="en-US" sz="15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500" u="none" strike="noStrike" kern="1200" dirty="0">
                          <a:solidFill>
                            <a:schemeClr val="dk1"/>
                          </a:solidFill>
                          <a:effectLst/>
                          <a:latin typeface="+mn-lt"/>
                          <a:ea typeface="+mn-ea"/>
                          <a:cs typeface="+mn-cs"/>
                        </a:rPr>
                        <a:t>331</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158</a:t>
                      </a:r>
                    </a:p>
                  </a:txBody>
                  <a:tcPr marL="9525" marR="9525" marT="9525" marB="0" anchor="ctr"/>
                </a:tc>
                <a:tc>
                  <a:txBody>
                    <a:bodyPr/>
                    <a:lstStyle/>
                    <a:p>
                      <a:pPr algn="ctr" fontAlgn="b"/>
                      <a:r>
                        <a:rPr lang="en-US" sz="1500" b="0" i="0" u="none" strike="noStrike" dirty="0">
                          <a:solidFill>
                            <a:srgbClr val="FF0000"/>
                          </a:solidFill>
                          <a:effectLst/>
                          <a:latin typeface="Calibri" panose="020F0502020204030204" pitchFamily="34" charset="0"/>
                        </a:rPr>
                        <a:t>-173</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-7%</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247</a:t>
                      </a:r>
                    </a:p>
                  </a:txBody>
                  <a:tcPr marL="9525" marR="9525" marT="9525" marB="0" anchor="ctr"/>
                </a:tc>
                <a:extLst>
                  <a:ext uri="{0D108BD9-81ED-4DB2-BD59-A6C34878D82A}">
                    <a16:rowId xmlns:a16="http://schemas.microsoft.com/office/drawing/2014/main" xmlns="" val="2297036265"/>
                  </a:ext>
                </a:extLst>
              </a:tr>
              <a:tr h="397989">
                <a:tc>
                  <a:txBody>
                    <a:bodyPr/>
                    <a:lstStyle/>
                    <a:p>
                      <a:pPr algn="l" fontAlgn="ctr"/>
                      <a:endParaRPr lang="en-GB" sz="1600" b="0" i="0" u="none" strike="noStrike" dirty="0">
                        <a:solidFill>
                          <a:srgbClr val="000000"/>
                        </a:solidFill>
                        <a:effectLst/>
                        <a:latin typeface="+mn-lt"/>
                      </a:endParaRPr>
                    </a:p>
                  </a:txBody>
                  <a:tcPr marL="0" marR="0" marT="0" marB="0" anchor="ctr"/>
                </a:tc>
                <a:tc>
                  <a:txBody>
                    <a:bodyPr/>
                    <a:lstStyle/>
                    <a:p>
                      <a:pPr marL="0" algn="ctr" defTabSz="457200" rtl="0" eaLnBrk="1" fontAlgn="b" latinLnBrk="0" hangingPunct="1"/>
                      <a:r>
                        <a:rPr lang="en-GB" sz="1500" u="none" strike="noStrike" kern="1200">
                          <a:solidFill>
                            <a:schemeClr val="dk1"/>
                          </a:solidFill>
                          <a:effectLst/>
                          <a:latin typeface="+mn-lt"/>
                          <a:ea typeface="+mn-ea"/>
                          <a:cs typeface="+mn-cs"/>
                        </a:rPr>
                        <a:t>4847</a:t>
                      </a:r>
                    </a:p>
                  </a:txBody>
                  <a:tcPr marL="0" marR="0" marT="0" marB="0" anchor="b"/>
                </a:tc>
                <a:tc>
                  <a:txBody>
                    <a:bodyPr/>
                    <a:lstStyle/>
                    <a:p>
                      <a:pPr algn="ctr" fontAlgn="b"/>
                      <a:r>
                        <a:rPr lang="en-US" sz="1500" u="none" strike="noStrike">
                          <a:effectLst/>
                        </a:rPr>
                        <a:t>5343</a:t>
                      </a:r>
                      <a:endParaRPr lang="en-US" sz="15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500" u="none" strike="noStrike" kern="1200" dirty="0">
                          <a:solidFill>
                            <a:schemeClr val="dk1"/>
                          </a:solidFill>
                          <a:effectLst/>
                          <a:latin typeface="+mn-lt"/>
                          <a:ea typeface="+mn-ea"/>
                          <a:cs typeface="+mn-cs"/>
                        </a:rPr>
                        <a:t>584</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496</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-88</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500" b="0" i="0" u="none" strike="noStrike" dirty="0">
                          <a:solidFill>
                            <a:srgbClr val="000000"/>
                          </a:solidFill>
                          <a:effectLst/>
                          <a:latin typeface="Calibri" panose="020F0502020204030204" pitchFamily="34" charset="0"/>
                        </a:rPr>
                        <a:t>630</a:t>
                      </a:r>
                    </a:p>
                  </a:txBody>
                  <a:tcPr marL="9525" marR="9525" marT="9525" marB="0" anchor="ctr"/>
                </a:tc>
                <a:extLst>
                  <a:ext uri="{0D108BD9-81ED-4DB2-BD59-A6C34878D82A}">
                    <a16:rowId xmlns:a16="http://schemas.microsoft.com/office/drawing/2014/main" xmlns="" val="344650268"/>
                  </a:ext>
                </a:extLst>
              </a:tr>
              <a:tr h="397989">
                <a:tc>
                  <a:txBody>
                    <a:bodyPr/>
                    <a:lstStyle/>
                    <a:p>
                      <a:pPr algn="l" fontAlgn="ctr"/>
                      <a:r>
                        <a:rPr lang="en-GB" sz="1600" b="1" u="none" strike="noStrike" dirty="0">
                          <a:effectLst/>
                        </a:rPr>
                        <a:t>Total</a:t>
                      </a:r>
                      <a:endParaRPr lang="en-GB" sz="1600" b="1" i="0" u="none" strike="noStrike" dirty="0">
                        <a:solidFill>
                          <a:srgbClr val="000000"/>
                        </a:solidFill>
                        <a:effectLst/>
                        <a:latin typeface="+mn-lt"/>
                      </a:endParaRPr>
                    </a:p>
                  </a:txBody>
                  <a:tcPr marL="0" marR="0" marT="0" marB="0" anchor="ctr"/>
                </a:tc>
                <a:tc>
                  <a:txBody>
                    <a:bodyPr/>
                    <a:lstStyle/>
                    <a:p>
                      <a:pPr algn="ctr" rtl="0" fontAlgn="b"/>
                      <a:r>
                        <a:rPr lang="x-none" sz="1500" b="1" i="0" u="none" strike="noStrike" dirty="0">
                          <a:solidFill>
                            <a:srgbClr val="4B545B"/>
                          </a:solidFill>
                          <a:effectLst/>
                          <a:latin typeface="Calibri" panose="020F0502020204030204" pitchFamily="34" charset="0"/>
                        </a:rPr>
                        <a:t>9843</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10556</a:t>
                      </a:r>
                    </a:p>
                  </a:txBody>
                  <a:tcPr marL="6351" marR="6351" marT="6350" marB="0" anchor="b"/>
                </a:tc>
                <a:tc>
                  <a:txBody>
                    <a:bodyPr/>
                    <a:lstStyle/>
                    <a:p>
                      <a:pPr algn="ctr" rtl="0" fontAlgn="b"/>
                      <a:r>
                        <a:rPr lang="x-none" sz="1500" b="1" i="0" u="none" strike="noStrike">
                          <a:solidFill>
                            <a:srgbClr val="4B545B"/>
                          </a:solidFill>
                          <a:effectLst/>
                          <a:latin typeface="Calibri" panose="020F0502020204030204" pitchFamily="34" charset="0"/>
                        </a:rPr>
                        <a:t>1154</a:t>
                      </a:r>
                    </a:p>
                  </a:txBody>
                  <a:tcPr marL="6351" marR="6351" marT="6350" marB="0" anchor="b"/>
                </a:tc>
                <a:tc>
                  <a:txBody>
                    <a:bodyPr/>
                    <a:lstStyle/>
                    <a:p>
                      <a:pPr algn="ctr" rtl="0" fontAlgn="b"/>
                      <a:r>
                        <a:rPr lang="x-none" sz="1500" b="1" i="0" u="none" strike="noStrike" dirty="0">
                          <a:solidFill>
                            <a:srgbClr val="000000"/>
                          </a:solidFill>
                          <a:effectLst/>
                          <a:latin typeface="Calibri" panose="020F0502020204030204" pitchFamily="34" charset="0"/>
                        </a:rPr>
                        <a:t>713</a:t>
                      </a:r>
                    </a:p>
                  </a:txBody>
                  <a:tcPr marL="6351" marR="6351" marT="6350" marB="0" anchor="b"/>
                </a:tc>
                <a:tc>
                  <a:txBody>
                    <a:bodyPr/>
                    <a:lstStyle/>
                    <a:p>
                      <a:pPr algn="ctr" rtl="0" fontAlgn="b"/>
                      <a:r>
                        <a:rPr lang="x-none" sz="1500" b="1" i="0" u="none" strike="noStrike">
                          <a:solidFill>
                            <a:srgbClr val="FF0000"/>
                          </a:solidFill>
                          <a:effectLst/>
                          <a:latin typeface="Calibri" panose="020F0502020204030204" pitchFamily="34" charset="0"/>
                        </a:rPr>
                        <a:t>-441</a:t>
                      </a:r>
                    </a:p>
                  </a:txBody>
                  <a:tcPr marL="6351" marR="6351" marT="6350" marB="0" anchor="b"/>
                </a:tc>
                <a:tc>
                  <a:txBody>
                    <a:bodyPr/>
                    <a:lstStyle/>
                    <a:p>
                      <a:pPr algn="ctr" rtl="0" fontAlgn="b"/>
                      <a:r>
                        <a:rPr lang="x-none" sz="1500" b="1" i="0" u="none" strike="noStrike">
                          <a:solidFill>
                            <a:srgbClr val="000000"/>
                          </a:solidFill>
                          <a:effectLst/>
                          <a:latin typeface="Calibri" panose="020F0502020204030204" pitchFamily="34" charset="0"/>
                        </a:rPr>
                        <a:t>-4%</a:t>
                      </a:r>
                    </a:p>
                  </a:txBody>
                  <a:tcPr marL="6351" marR="6351" marT="6350" marB="0" anchor="b"/>
                </a:tc>
                <a:tc>
                  <a:txBody>
                    <a:bodyPr/>
                    <a:lstStyle/>
                    <a:p>
                      <a:pPr algn="ctr" rtl="0" fontAlgn="b"/>
                      <a:r>
                        <a:rPr lang="x-none" sz="1500" b="1" i="0" u="none" strike="noStrike" dirty="0">
                          <a:solidFill>
                            <a:srgbClr val="000000"/>
                          </a:solidFill>
                          <a:effectLst/>
                          <a:latin typeface="Calibri" panose="020F0502020204030204" pitchFamily="34" charset="0"/>
                        </a:rPr>
                        <a:t>1146</a:t>
                      </a:r>
                    </a:p>
                  </a:txBody>
                  <a:tcPr marL="6351" marR="6351" marT="6350" marB="0" anchor="b"/>
                </a:tc>
                <a:extLst>
                  <a:ext uri="{0D108BD9-81ED-4DB2-BD59-A6C34878D82A}">
                    <a16:rowId xmlns:a16="http://schemas.microsoft.com/office/drawing/2014/main" xmlns="" val="2391986562"/>
                  </a:ext>
                </a:extLst>
              </a:tr>
            </a:tbl>
          </a:graphicData>
        </a:graphic>
      </p:graphicFrame>
    </p:spTree>
    <p:extLst>
      <p:ext uri="{BB962C8B-B14F-4D97-AF65-F5344CB8AC3E}">
        <p14:creationId xmlns:p14="http://schemas.microsoft.com/office/powerpoint/2010/main" val="2049286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26434" y="130607"/>
            <a:ext cx="11189367" cy="561600"/>
          </a:xfrm>
          <a:noFill/>
        </p:spPr>
        <p:txBody>
          <a:bodyPr>
            <a:noAutofit/>
          </a:bodyPr>
          <a:lstStyle/>
          <a:p>
            <a:r>
              <a:rPr lang="en-US" sz="2000">
                <a:solidFill>
                  <a:srgbClr val="000000"/>
                </a:solidFill>
                <a:latin typeface="Arial Black" panose="020B0A04020102020204" pitchFamily="34" charset="0"/>
                <a:cs typeface="Arial" panose="020B0604020202020204" pitchFamily="34" charset="0"/>
              </a:rPr>
              <a:t>FY21Treatment Growth and Loss by facility [top 17 client losing facilities]</a:t>
            </a:r>
          </a:p>
        </p:txBody>
      </p:sp>
      <p:graphicFrame>
        <p:nvGraphicFramePr>
          <p:cNvPr id="3" name="Table 2"/>
          <p:cNvGraphicFramePr>
            <a:graphicFrameLocks noGrp="1"/>
          </p:cNvGraphicFramePr>
          <p:nvPr>
            <p:extLst>
              <p:ext uri="{D42A27DB-BD31-4B8C-83A1-F6EECF244321}">
                <p14:modId xmlns:p14="http://schemas.microsoft.com/office/powerpoint/2010/main" val="1232367548"/>
              </p:ext>
            </p:extLst>
          </p:nvPr>
        </p:nvGraphicFramePr>
        <p:xfrm>
          <a:off x="1002632" y="544617"/>
          <a:ext cx="11113170" cy="2068883"/>
        </p:xfrm>
        <a:graphic>
          <a:graphicData uri="http://schemas.openxmlformats.org/drawingml/2006/table">
            <a:tbl>
              <a:tblPr firstRow="1" bandRow="1">
                <a:tableStyleId>{7DF18680-E054-41AD-8BC1-D1AEF772440D}</a:tableStyleId>
              </a:tblPr>
              <a:tblGrid>
                <a:gridCol w="1817349">
                  <a:extLst>
                    <a:ext uri="{9D8B030D-6E8A-4147-A177-3AD203B41FA5}">
                      <a16:colId xmlns:a16="http://schemas.microsoft.com/office/drawing/2014/main" xmlns="" val="963490813"/>
                    </a:ext>
                  </a:extLst>
                </a:gridCol>
                <a:gridCol w="1350949">
                  <a:extLst>
                    <a:ext uri="{9D8B030D-6E8A-4147-A177-3AD203B41FA5}">
                      <a16:colId xmlns:a16="http://schemas.microsoft.com/office/drawing/2014/main" xmlns="" val="1861089548"/>
                    </a:ext>
                  </a:extLst>
                </a:gridCol>
                <a:gridCol w="1206204">
                  <a:extLst>
                    <a:ext uri="{9D8B030D-6E8A-4147-A177-3AD203B41FA5}">
                      <a16:colId xmlns:a16="http://schemas.microsoft.com/office/drawing/2014/main" xmlns="" val="1292970284"/>
                    </a:ext>
                  </a:extLst>
                </a:gridCol>
                <a:gridCol w="1045379">
                  <a:extLst>
                    <a:ext uri="{9D8B030D-6E8A-4147-A177-3AD203B41FA5}">
                      <a16:colId xmlns:a16="http://schemas.microsoft.com/office/drawing/2014/main" xmlns="" val="2575482065"/>
                    </a:ext>
                  </a:extLst>
                </a:gridCol>
                <a:gridCol w="1525848">
                  <a:extLst>
                    <a:ext uri="{9D8B030D-6E8A-4147-A177-3AD203B41FA5}">
                      <a16:colId xmlns:a16="http://schemas.microsoft.com/office/drawing/2014/main" xmlns="" val="3634166342"/>
                    </a:ext>
                  </a:extLst>
                </a:gridCol>
                <a:gridCol w="1389147">
                  <a:extLst>
                    <a:ext uri="{9D8B030D-6E8A-4147-A177-3AD203B41FA5}">
                      <a16:colId xmlns:a16="http://schemas.microsoft.com/office/drawing/2014/main" xmlns="" val="2051149639"/>
                    </a:ext>
                  </a:extLst>
                </a:gridCol>
                <a:gridCol w="1389147">
                  <a:extLst>
                    <a:ext uri="{9D8B030D-6E8A-4147-A177-3AD203B41FA5}">
                      <a16:colId xmlns:a16="http://schemas.microsoft.com/office/drawing/2014/main" xmlns="" val="3330976672"/>
                    </a:ext>
                  </a:extLst>
                </a:gridCol>
                <a:gridCol w="1389147">
                  <a:extLst>
                    <a:ext uri="{9D8B030D-6E8A-4147-A177-3AD203B41FA5}">
                      <a16:colId xmlns:a16="http://schemas.microsoft.com/office/drawing/2014/main" xmlns="" val="1023999420"/>
                    </a:ext>
                  </a:extLst>
                </a:gridCol>
              </a:tblGrid>
              <a:tr h="774675">
                <a:tc>
                  <a:txBody>
                    <a:bodyPr/>
                    <a:lstStyle/>
                    <a:p>
                      <a:pPr algn="l" fontAlgn="b"/>
                      <a:r>
                        <a:rPr lang="en-US" sz="1400" u="none" strike="noStrike" kern="1200" dirty="0">
                          <a:solidFill>
                            <a:schemeClr val="bg1"/>
                          </a:solidFill>
                          <a:effectLst/>
                        </a:rPr>
                        <a:t>County</a:t>
                      </a:r>
                      <a:endParaRPr lang="en-US" sz="1400" b="1" u="none" strike="noStrike" kern="1200" dirty="0">
                        <a:solidFill>
                          <a:schemeClr val="bg1"/>
                        </a:solidFill>
                        <a:effectLst/>
                        <a:latin typeface="+mn-lt"/>
                        <a:ea typeface="+mn-ea"/>
                        <a:cs typeface="+mn-cs"/>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TX_CURR </a:t>
                      </a:r>
                    </a:p>
                    <a:p>
                      <a:pPr algn="l" fontAlgn="b"/>
                      <a:r>
                        <a:rPr lang="en-US" sz="1400" u="none" strike="noStrike">
                          <a:solidFill>
                            <a:schemeClr val="bg1"/>
                          </a:solidFill>
                          <a:effectLst/>
                        </a:rPr>
                        <a:t>FY20 Q4 (A)</a:t>
                      </a:r>
                      <a:endParaRPr lang="en-US" sz="14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u="none" strike="noStrike">
                          <a:solidFill>
                            <a:schemeClr val="bg1"/>
                          </a:solidFill>
                          <a:effectLst/>
                        </a:rPr>
                        <a:t>TX_CURR FY21 Q4 (B)</a:t>
                      </a:r>
                      <a:endParaRPr lang="en-US" sz="1400">
                        <a:solidFill>
                          <a:schemeClr val="bg1"/>
                        </a:solidFill>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TX_NEW FY21 (C) </a:t>
                      </a:r>
                      <a:endParaRPr lang="en-US" sz="14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TX_NET_NEW FY21  (D=(B-A) </a:t>
                      </a:r>
                      <a:endParaRPr lang="en-US" sz="14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Unexplained  Loss /Gain FY21</a:t>
                      </a:r>
                      <a:r>
                        <a:rPr lang="en-US" sz="1400" u="none" strike="noStrike" kern="1200">
                          <a:solidFill>
                            <a:schemeClr val="bg1"/>
                          </a:solidFill>
                          <a:effectLst/>
                        </a:rPr>
                        <a:t> </a:t>
                      </a:r>
                      <a:r>
                        <a:rPr lang="en-US" sz="1400" u="none" strike="noStrike">
                          <a:solidFill>
                            <a:schemeClr val="bg1"/>
                          </a:solidFill>
                          <a:effectLst/>
                        </a:rPr>
                        <a:t>E=(D-C)</a:t>
                      </a:r>
                      <a:endParaRPr lang="en-US" sz="14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 Unexplained Loss/Gain </a:t>
                      </a:r>
                      <a:r>
                        <a:rPr lang="en-US" sz="1400" u="none" strike="noStrike" kern="1200">
                          <a:solidFill>
                            <a:schemeClr val="bg1"/>
                          </a:solidFill>
                          <a:effectLst/>
                        </a:rPr>
                        <a:t>FY21</a:t>
                      </a:r>
                      <a:r>
                        <a:rPr lang="en-US" sz="1400" u="none" strike="noStrike">
                          <a:solidFill>
                            <a:schemeClr val="bg1"/>
                          </a:solidFill>
                          <a:effectLst/>
                        </a:rPr>
                        <a:t> F=(E/(A+C))</a:t>
                      </a:r>
                      <a:endParaRPr lang="en-US" sz="14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400" u="none" strike="noStrike">
                          <a:solidFill>
                            <a:schemeClr val="bg1"/>
                          </a:solidFill>
                          <a:effectLst/>
                        </a:rPr>
                        <a:t>#</a:t>
                      </a:r>
                      <a:r>
                        <a:rPr lang="en-US" sz="1400" u="none" strike="noStrike" baseline="0">
                          <a:solidFill>
                            <a:schemeClr val="bg1"/>
                          </a:solidFill>
                          <a:effectLst/>
                        </a:rPr>
                        <a:t> Clients RTT in FY21 </a:t>
                      </a:r>
                      <a:endParaRPr lang="en-US" sz="1400" b="1" i="0" u="none" strike="noStrike">
                        <a:solidFill>
                          <a:schemeClr val="bg1"/>
                        </a:solidFill>
                        <a:effectLst/>
                        <a:latin typeface="+mn-lt"/>
                      </a:endParaRPr>
                    </a:p>
                  </a:txBody>
                  <a:tcPr marL="8501" marR="8501" marT="9525" marB="0" anchor="ctr"/>
                </a:tc>
                <a:extLst>
                  <a:ext uri="{0D108BD9-81ED-4DB2-BD59-A6C34878D82A}">
                    <a16:rowId xmlns:a16="http://schemas.microsoft.com/office/drawing/2014/main" xmlns="" val="840479299"/>
                  </a:ext>
                </a:extLst>
              </a:tr>
              <a:tr h="299909">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u="none" strike="noStrike">
                          <a:effectLst/>
                        </a:rPr>
                        <a:t>1956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1551</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96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-405</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solidFill>
                            <a:srgbClr val="FF0000"/>
                          </a:solidFill>
                          <a:effectLst/>
                        </a:rPr>
                        <a:t>-501</a:t>
                      </a:r>
                      <a:endParaRPr lang="en-US" sz="16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-24%</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218</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626571459"/>
                  </a:ext>
                </a:extLst>
              </a:tr>
              <a:tr h="394481">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u="none" strike="noStrike" dirty="0">
                          <a:effectLst/>
                        </a:rPr>
                        <a:t>1634</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1459</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71</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-175</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solidFill>
                            <a:srgbClr val="FF0000"/>
                          </a:solidFill>
                          <a:effectLst/>
                        </a:rPr>
                        <a:t>-246</a:t>
                      </a:r>
                      <a:endParaRPr lang="en-US" sz="16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-14%</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202</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401162520"/>
                  </a:ext>
                </a:extLst>
              </a:tr>
              <a:tr h="299909">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u="none" strike="noStrike" dirty="0">
                          <a:effectLst/>
                        </a:rPr>
                        <a:t>3141</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3180</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246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39</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solidFill>
                            <a:srgbClr val="FF0000"/>
                          </a:solidFill>
                          <a:effectLst/>
                        </a:rPr>
                        <a:t>-207</a:t>
                      </a:r>
                      <a:endParaRPr lang="en-US" sz="16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425</a:t>
                      </a:r>
                      <a:endParaRPr lang="en-US"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841069283"/>
                  </a:ext>
                </a:extLst>
              </a:tr>
              <a:tr h="299909">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u="none" strike="noStrike">
                          <a:effectLst/>
                        </a:rPr>
                        <a:t>1210</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1264</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196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54</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solidFill>
                            <a:srgbClr val="FF0000"/>
                          </a:solidFill>
                          <a:effectLst/>
                        </a:rPr>
                        <a:t>-142</a:t>
                      </a:r>
                      <a:endParaRPr lang="en-US" sz="16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153</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3776799"/>
                  </a:ext>
                </a:extLst>
              </a:tr>
            </a:tbl>
          </a:graphicData>
        </a:graphic>
      </p:graphicFrame>
      <p:sp>
        <p:nvSpPr>
          <p:cNvPr id="4" name="Title 5">
            <a:extLst>
              <a:ext uri="{FF2B5EF4-FFF2-40B4-BE49-F238E27FC236}">
                <a16:creationId xmlns:a16="http://schemas.microsoft.com/office/drawing/2014/main" xmlns="" id="{4CF1E7C5-E877-4435-BBF7-02AF2AA7BE37}"/>
              </a:ext>
            </a:extLst>
          </p:cNvPr>
          <p:cNvSpPr txBox="1">
            <a:spLocks/>
          </p:cNvSpPr>
          <p:nvPr/>
        </p:nvSpPr>
        <p:spPr>
          <a:xfrm>
            <a:off x="807922" y="3027508"/>
            <a:ext cx="11502587" cy="288593"/>
          </a:xfrm>
          <a:prstGeom prst="rect">
            <a:avLst/>
          </a:prstGeom>
          <a:noFill/>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dirty="0">
                <a:solidFill>
                  <a:srgbClr val="000000"/>
                </a:solidFill>
                <a:latin typeface="Arial Black" panose="020B0A04020102020204" pitchFamily="34" charset="0"/>
                <a:cs typeface="Arial" panose="020B0604020202020204" pitchFamily="34" charset="0"/>
              </a:rPr>
              <a:t>FY21Treatment Growth and Loss by facility [bottom 15 client losing facilities]</a:t>
            </a:r>
          </a:p>
        </p:txBody>
      </p:sp>
      <p:graphicFrame>
        <p:nvGraphicFramePr>
          <p:cNvPr id="5" name="Table 4">
            <a:extLst>
              <a:ext uri="{FF2B5EF4-FFF2-40B4-BE49-F238E27FC236}">
                <a16:creationId xmlns:a16="http://schemas.microsoft.com/office/drawing/2014/main" xmlns="" id="{0FAFAD1B-047F-4B6D-828F-9EC9142F1421}"/>
              </a:ext>
            </a:extLst>
          </p:cNvPr>
          <p:cNvGraphicFramePr>
            <a:graphicFrameLocks noGrp="1"/>
          </p:cNvGraphicFramePr>
          <p:nvPr>
            <p:extLst>
              <p:ext uri="{D42A27DB-BD31-4B8C-83A1-F6EECF244321}">
                <p14:modId xmlns:p14="http://schemas.microsoft.com/office/powerpoint/2010/main" val="789719868"/>
              </p:ext>
            </p:extLst>
          </p:nvPr>
        </p:nvGraphicFramePr>
        <p:xfrm>
          <a:off x="961068" y="3541906"/>
          <a:ext cx="11196295" cy="2771479"/>
        </p:xfrm>
        <a:graphic>
          <a:graphicData uri="http://schemas.openxmlformats.org/drawingml/2006/table">
            <a:tbl>
              <a:tblPr firstRow="1" bandRow="1">
                <a:tableStyleId>{7DF18680-E054-41AD-8BC1-D1AEF772440D}</a:tableStyleId>
              </a:tblPr>
              <a:tblGrid>
                <a:gridCol w="1830943">
                  <a:extLst>
                    <a:ext uri="{9D8B030D-6E8A-4147-A177-3AD203B41FA5}">
                      <a16:colId xmlns:a16="http://schemas.microsoft.com/office/drawing/2014/main" xmlns="" val="963490813"/>
                    </a:ext>
                  </a:extLst>
                </a:gridCol>
                <a:gridCol w="1361055">
                  <a:extLst>
                    <a:ext uri="{9D8B030D-6E8A-4147-A177-3AD203B41FA5}">
                      <a16:colId xmlns:a16="http://schemas.microsoft.com/office/drawing/2014/main" xmlns="" val="1861089548"/>
                    </a:ext>
                  </a:extLst>
                </a:gridCol>
                <a:gridCol w="1215227">
                  <a:extLst>
                    <a:ext uri="{9D8B030D-6E8A-4147-A177-3AD203B41FA5}">
                      <a16:colId xmlns:a16="http://schemas.microsoft.com/office/drawing/2014/main" xmlns="" val="1292970284"/>
                    </a:ext>
                  </a:extLst>
                </a:gridCol>
                <a:gridCol w="1053199">
                  <a:extLst>
                    <a:ext uri="{9D8B030D-6E8A-4147-A177-3AD203B41FA5}">
                      <a16:colId xmlns:a16="http://schemas.microsoft.com/office/drawing/2014/main" xmlns="" val="2575482065"/>
                    </a:ext>
                  </a:extLst>
                </a:gridCol>
                <a:gridCol w="1537263">
                  <a:extLst>
                    <a:ext uri="{9D8B030D-6E8A-4147-A177-3AD203B41FA5}">
                      <a16:colId xmlns:a16="http://schemas.microsoft.com/office/drawing/2014/main" xmlns="" val="3634166342"/>
                    </a:ext>
                  </a:extLst>
                </a:gridCol>
                <a:gridCol w="1399536">
                  <a:extLst>
                    <a:ext uri="{9D8B030D-6E8A-4147-A177-3AD203B41FA5}">
                      <a16:colId xmlns:a16="http://schemas.microsoft.com/office/drawing/2014/main" xmlns="" val="2051149639"/>
                    </a:ext>
                  </a:extLst>
                </a:gridCol>
                <a:gridCol w="1399536">
                  <a:extLst>
                    <a:ext uri="{9D8B030D-6E8A-4147-A177-3AD203B41FA5}">
                      <a16:colId xmlns:a16="http://schemas.microsoft.com/office/drawing/2014/main" xmlns="" val="3330976672"/>
                    </a:ext>
                  </a:extLst>
                </a:gridCol>
                <a:gridCol w="1399536">
                  <a:extLst>
                    <a:ext uri="{9D8B030D-6E8A-4147-A177-3AD203B41FA5}">
                      <a16:colId xmlns:a16="http://schemas.microsoft.com/office/drawing/2014/main" xmlns="" val="1023999420"/>
                    </a:ext>
                  </a:extLst>
                </a:gridCol>
              </a:tblGrid>
              <a:tr h="810379">
                <a:tc>
                  <a:txBody>
                    <a:bodyPr/>
                    <a:lstStyle/>
                    <a:p>
                      <a:pPr algn="l" fontAlgn="b"/>
                      <a:r>
                        <a:rPr lang="en-US" sz="1600" u="none" strike="noStrike" kern="1200" dirty="0">
                          <a:solidFill>
                            <a:schemeClr val="bg1"/>
                          </a:solidFill>
                          <a:effectLst/>
                        </a:rPr>
                        <a:t>County</a:t>
                      </a:r>
                      <a:endParaRPr lang="en-US" sz="1600" b="1" u="none" strike="noStrike" kern="1200" dirty="0">
                        <a:solidFill>
                          <a:schemeClr val="bg1"/>
                        </a:solidFill>
                        <a:effectLst/>
                        <a:latin typeface="+mn-lt"/>
                        <a:ea typeface="+mn-ea"/>
                        <a:cs typeface="+mn-cs"/>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TX_CURR </a:t>
                      </a:r>
                    </a:p>
                    <a:p>
                      <a:pPr algn="l" fontAlgn="b"/>
                      <a:r>
                        <a:rPr lang="en-US" sz="1600" u="none" strike="noStrike">
                          <a:solidFill>
                            <a:schemeClr val="bg1"/>
                          </a:solidFill>
                          <a:effectLst/>
                        </a:rPr>
                        <a:t>FY20 Q4 (A)</a:t>
                      </a:r>
                      <a:endParaRPr lang="en-US" sz="16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u="none" strike="noStrike">
                          <a:solidFill>
                            <a:schemeClr val="bg1"/>
                          </a:solidFill>
                          <a:effectLst/>
                        </a:rPr>
                        <a:t>TX_CURR FY21 Q4 (B)</a:t>
                      </a:r>
                      <a:endParaRPr lang="en-US" sz="1600">
                        <a:solidFill>
                          <a:schemeClr val="bg1"/>
                        </a:solidFill>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TX_NEW FY21 (C) </a:t>
                      </a:r>
                      <a:endParaRPr lang="en-US" sz="16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TX_NET_NEW FY21  (D=(B-A) </a:t>
                      </a:r>
                      <a:endParaRPr lang="en-US" sz="16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Unexplained  Loss /Gain FY21</a:t>
                      </a:r>
                      <a:r>
                        <a:rPr lang="en-US" sz="1600" u="none" strike="noStrike" kern="1200">
                          <a:solidFill>
                            <a:schemeClr val="bg1"/>
                          </a:solidFill>
                          <a:effectLst/>
                        </a:rPr>
                        <a:t> </a:t>
                      </a:r>
                      <a:r>
                        <a:rPr lang="en-US" sz="1600" u="none" strike="noStrike">
                          <a:solidFill>
                            <a:schemeClr val="bg1"/>
                          </a:solidFill>
                          <a:effectLst/>
                        </a:rPr>
                        <a:t>E=(D-C)</a:t>
                      </a:r>
                      <a:endParaRPr lang="en-US" sz="16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 Unexplained Loss/Gain </a:t>
                      </a:r>
                      <a:r>
                        <a:rPr lang="en-US" sz="1600" u="none" strike="noStrike" kern="1200">
                          <a:solidFill>
                            <a:schemeClr val="bg1"/>
                          </a:solidFill>
                          <a:effectLst/>
                        </a:rPr>
                        <a:t>FY21</a:t>
                      </a:r>
                      <a:r>
                        <a:rPr lang="en-US" sz="1600" u="none" strike="noStrike">
                          <a:solidFill>
                            <a:schemeClr val="bg1"/>
                          </a:solidFill>
                          <a:effectLst/>
                        </a:rPr>
                        <a:t> F=(E/(A+C))</a:t>
                      </a:r>
                      <a:endParaRPr lang="en-US" sz="1600" b="1" i="0" u="none" strike="noStrike">
                        <a:solidFill>
                          <a:schemeClr val="bg1"/>
                        </a:solidFill>
                        <a:effectLst/>
                        <a:latin typeface="+mn-lt"/>
                      </a:endParaRPr>
                    </a:p>
                  </a:txBody>
                  <a:tcPr marL="8501" marR="8501"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600" u="none" strike="noStrike">
                          <a:solidFill>
                            <a:schemeClr val="bg1"/>
                          </a:solidFill>
                          <a:effectLst/>
                        </a:rPr>
                        <a:t>#</a:t>
                      </a:r>
                      <a:r>
                        <a:rPr lang="en-US" sz="1600" u="none" strike="noStrike" baseline="0">
                          <a:solidFill>
                            <a:schemeClr val="bg1"/>
                          </a:solidFill>
                          <a:effectLst/>
                        </a:rPr>
                        <a:t> Clients RTT in FY21 </a:t>
                      </a:r>
                      <a:endParaRPr lang="en-US" sz="1600" b="1" i="0" u="none" strike="noStrike">
                        <a:solidFill>
                          <a:schemeClr val="bg1"/>
                        </a:solidFill>
                        <a:effectLst/>
                        <a:latin typeface="+mn-lt"/>
                      </a:endParaRPr>
                    </a:p>
                  </a:txBody>
                  <a:tcPr marL="8501" marR="8501" marT="9525" marB="0" anchor="ctr"/>
                </a:tc>
                <a:extLst>
                  <a:ext uri="{0D108BD9-81ED-4DB2-BD59-A6C34878D82A}">
                    <a16:rowId xmlns:a16="http://schemas.microsoft.com/office/drawing/2014/main" xmlns="" val="840479299"/>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66</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66</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55</a:t>
                      </a:r>
                    </a:p>
                  </a:txBody>
                  <a:tcPr marL="9525" marR="9525" marT="9525" marB="0" anchor="ctr">
                    <a:solidFill>
                      <a:srgbClr val="92D050"/>
                    </a:solidFill>
                  </a:tcPr>
                </a:tc>
                <a:tc>
                  <a:txBody>
                    <a:bodyPr/>
                    <a:lstStyle/>
                    <a:p>
                      <a:pPr algn="ctr" fontAlgn="b"/>
                      <a:r>
                        <a:rPr lang="en-US" sz="1600" b="1" i="0" u="none" strike="noStrike">
                          <a:solidFill>
                            <a:srgbClr val="000000"/>
                          </a:solidFill>
                          <a:effectLst/>
                          <a:latin typeface="Calibri" panose="020F0502020204030204" pitchFamily="34" charset="0"/>
                        </a:rPr>
                        <a:t>500%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828075644"/>
                  </a:ext>
                </a:extLst>
              </a:tr>
              <a:tr h="29868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84</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84</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73</a:t>
                      </a:r>
                    </a:p>
                  </a:txBody>
                  <a:tcPr marL="9525" marR="9525" marT="9525" marB="0" anchor="ctr">
                    <a:solidFill>
                      <a:srgbClr val="92D050"/>
                    </a:solidFill>
                  </a:tcPr>
                </a:tc>
                <a:tc>
                  <a:txBody>
                    <a:bodyPr/>
                    <a:lstStyle/>
                    <a:p>
                      <a:pPr algn="ctr" fontAlgn="b"/>
                      <a:r>
                        <a:rPr lang="en-US" sz="1600" b="1" i="0" u="none" strike="noStrike">
                          <a:solidFill>
                            <a:srgbClr val="000000"/>
                          </a:solidFill>
                          <a:effectLst/>
                          <a:latin typeface="Calibri" panose="020F0502020204030204" pitchFamily="34" charset="0"/>
                        </a:rPr>
                        <a:t>664%</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1215103811"/>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86</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86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75</a:t>
                      </a:r>
                    </a:p>
                  </a:txBody>
                  <a:tcPr marL="9525" marR="9525" marT="9525" marB="0" anchor="ctr">
                    <a:solidFill>
                      <a:srgbClr val="92D050"/>
                    </a:solidFill>
                  </a:tcPr>
                </a:tc>
                <a:tc>
                  <a:txBody>
                    <a:bodyPr/>
                    <a:lstStyle/>
                    <a:p>
                      <a:pPr algn="ctr" fontAlgn="b"/>
                      <a:r>
                        <a:rPr lang="en-US" sz="1600" b="1" i="0" u="none" strike="noStrike" dirty="0">
                          <a:solidFill>
                            <a:srgbClr val="000000"/>
                          </a:solidFill>
                          <a:effectLst/>
                          <a:latin typeface="Calibri" panose="020F0502020204030204" pitchFamily="34" charset="0"/>
                        </a:rPr>
                        <a:t>682%</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4158342987"/>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86</a:t>
                      </a:r>
                    </a:p>
                  </a:txBody>
                  <a:tcPr marL="9525" marR="9525" marT="9525" marB="0" anchor="ctr">
                    <a:solidFill>
                      <a:srgbClr val="92D050"/>
                    </a:solidFill>
                  </a:tcPr>
                </a:tc>
                <a:tc>
                  <a:txBody>
                    <a:bodyPr/>
                    <a:lstStyle/>
                    <a:p>
                      <a:pPr algn="ctr" fontAlgn="b"/>
                      <a:r>
                        <a:rPr lang="en-US" sz="1600" b="1" i="0" u="none" strike="noStrike" dirty="0">
                          <a:solidFill>
                            <a:srgbClr val="000000"/>
                          </a:solidFill>
                          <a:effectLst/>
                          <a:latin typeface="Calibri" panose="020F0502020204030204" pitchFamily="34" charset="0"/>
                        </a:rPr>
                        <a:t>860%</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947237701"/>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113</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7</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113</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106</a:t>
                      </a:r>
                    </a:p>
                  </a:txBody>
                  <a:tcPr marL="9525" marR="9525" marT="9525" marB="0" anchor="ctr">
                    <a:solidFill>
                      <a:srgbClr val="92D050"/>
                    </a:solidFill>
                  </a:tcPr>
                </a:tc>
                <a:tc>
                  <a:txBody>
                    <a:bodyPr/>
                    <a:lstStyle/>
                    <a:p>
                      <a:pPr algn="ctr" fontAlgn="b"/>
                      <a:r>
                        <a:rPr lang="en-US" sz="1600" b="1" i="0" u="none" strike="noStrike" dirty="0">
                          <a:solidFill>
                            <a:srgbClr val="000000"/>
                          </a:solidFill>
                          <a:effectLst/>
                          <a:latin typeface="Calibri" panose="020F0502020204030204" pitchFamily="34" charset="0"/>
                        </a:rPr>
                        <a:t>1514%</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658709893"/>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155</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8</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155</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147</a:t>
                      </a:r>
                    </a:p>
                  </a:txBody>
                  <a:tcPr marL="9525" marR="9525" marT="9525" marB="0" anchor="ctr">
                    <a:solidFill>
                      <a:srgbClr val="92D050"/>
                    </a:solidFill>
                  </a:tcPr>
                </a:tc>
                <a:tc>
                  <a:txBody>
                    <a:bodyPr/>
                    <a:lstStyle/>
                    <a:p>
                      <a:pPr algn="ctr" fontAlgn="b"/>
                      <a:r>
                        <a:rPr lang="en-US" sz="1600" b="1" i="0" u="none" strike="noStrike">
                          <a:solidFill>
                            <a:srgbClr val="000000"/>
                          </a:solidFill>
                          <a:effectLst/>
                          <a:latin typeface="Calibri" panose="020F0502020204030204" pitchFamily="34" charset="0"/>
                        </a:rPr>
                        <a:t>1838%</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xmlns="" val="3841069283"/>
                  </a:ext>
                </a:extLst>
              </a:tr>
              <a:tr h="277070">
                <a:tc>
                  <a:txBody>
                    <a:bodyPr/>
                    <a:lstStyle/>
                    <a:p>
                      <a:pPr algn="l" fontAlgn="ctr"/>
                      <a:endParaRPr lang="en-US"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160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160</a:t>
                      </a:r>
                    </a:p>
                  </a:txBody>
                  <a:tcPr marL="9525" marR="9525" marT="9525" marB="0" anchor="ctr"/>
                </a:tc>
                <a:tc>
                  <a:txBody>
                    <a:bodyPr/>
                    <a:lstStyle/>
                    <a:p>
                      <a:pPr algn="ctr" fontAlgn="b"/>
                      <a:r>
                        <a:rPr lang="en-US" sz="1600" b="1" i="0" u="none" strike="noStrike">
                          <a:solidFill>
                            <a:srgbClr val="000000"/>
                          </a:solidFill>
                          <a:effectLst/>
                          <a:latin typeface="Calibri" panose="020F0502020204030204" pitchFamily="34" charset="0"/>
                        </a:rPr>
                        <a:t>150</a:t>
                      </a:r>
                    </a:p>
                  </a:txBody>
                  <a:tcPr marL="9525" marR="9525" marT="9525" marB="0" anchor="ctr">
                    <a:solidFill>
                      <a:srgbClr val="92D050"/>
                    </a:solidFill>
                  </a:tcPr>
                </a:tc>
                <a:tc>
                  <a:txBody>
                    <a:bodyPr/>
                    <a:lstStyle/>
                    <a:p>
                      <a:pPr algn="ctr" fontAlgn="b"/>
                      <a:r>
                        <a:rPr lang="en-US" sz="1600" b="1" i="0" u="none" strike="noStrike">
                          <a:solidFill>
                            <a:srgbClr val="000000"/>
                          </a:solidFill>
                          <a:effectLst/>
                          <a:latin typeface="Calibri" panose="020F0502020204030204" pitchFamily="34" charset="0"/>
                        </a:rPr>
                        <a:t>1500%</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xmlns="" val="506427413"/>
                  </a:ext>
                </a:extLst>
              </a:tr>
            </a:tbl>
          </a:graphicData>
        </a:graphic>
      </p:graphicFrame>
    </p:spTree>
    <p:extLst>
      <p:ext uri="{BB962C8B-B14F-4D97-AF65-F5344CB8AC3E}">
        <p14:creationId xmlns:p14="http://schemas.microsoft.com/office/powerpoint/2010/main" val="2012688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866" y="247150"/>
            <a:ext cx="10278132" cy="570920"/>
          </a:xfrm>
        </p:spPr>
        <p:txBody>
          <a:bodyPr>
            <a:normAutofit/>
          </a:bodyPr>
          <a:lstStyle/>
          <a:p>
            <a:r>
              <a:rPr lang="en-US" sz="2400">
                <a:solidFill>
                  <a:srgbClr val="000000"/>
                </a:solidFill>
                <a:latin typeface="Arial Black" panose="020B0A04020102020204" pitchFamily="34" charset="0"/>
              </a:rPr>
              <a:t>Percentage of ART clients on MMD: FY21Q4</a:t>
            </a:r>
          </a:p>
        </p:txBody>
      </p:sp>
      <p:graphicFrame>
        <p:nvGraphicFramePr>
          <p:cNvPr id="4" name="Chart 3"/>
          <p:cNvGraphicFramePr>
            <a:graphicFrameLocks/>
          </p:cNvGraphicFramePr>
          <p:nvPr>
            <p:extLst>
              <p:ext uri="{D42A27DB-BD31-4B8C-83A1-F6EECF244321}">
                <p14:modId xmlns:p14="http://schemas.microsoft.com/office/powerpoint/2010/main" val="3921883087"/>
              </p:ext>
            </p:extLst>
          </p:nvPr>
        </p:nvGraphicFramePr>
        <p:xfrm>
          <a:off x="1034718" y="812376"/>
          <a:ext cx="8333873" cy="410863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010657" y="5071083"/>
            <a:ext cx="8357935" cy="1754326"/>
          </a:xfrm>
          <a:prstGeom prst="rect">
            <a:avLst/>
          </a:prstGeom>
          <a:noFill/>
          <a:ln>
            <a:solidFill>
              <a:srgbClr val="FF0000"/>
            </a:solidFill>
          </a:ln>
        </p:spPr>
        <p:txBody>
          <a:bodyPr wrap="square" rtlCol="0">
            <a:spAutoFit/>
          </a:bodyPr>
          <a:lstStyle/>
          <a:p>
            <a:r>
              <a:rPr lang="en-US" u="sng">
                <a:solidFill>
                  <a:srgbClr val="0070C0"/>
                </a:solidFill>
              </a:rPr>
              <a:t>96.4% of clients are on TLD</a:t>
            </a:r>
          </a:p>
          <a:p>
            <a:pPr marL="171450" indent="-171450">
              <a:buFont typeface="Arial" panose="020B0604020202020204" pitchFamily="34" charset="0"/>
              <a:buChar char="•"/>
            </a:pPr>
            <a:r>
              <a:rPr lang="en-US"/>
              <a:t>The remaining </a:t>
            </a:r>
            <a:r>
              <a:rPr lang="en-US">
                <a:solidFill>
                  <a:srgbClr val="FF0000"/>
                </a:solidFill>
              </a:rPr>
              <a:t>4% </a:t>
            </a:r>
            <a:r>
              <a:rPr lang="en-US"/>
              <a:t>are  younger children [&lt;30 kg] on optimized regimen</a:t>
            </a:r>
          </a:p>
          <a:p>
            <a:pPr marL="171450" indent="-171450">
              <a:buFont typeface="Arial" panose="020B0604020202020204" pitchFamily="34" charset="0"/>
              <a:buChar char="•"/>
            </a:pPr>
            <a:r>
              <a:rPr lang="en-US"/>
              <a:t>99.9% of children are on optimized regimen</a:t>
            </a:r>
          </a:p>
          <a:p>
            <a:pPr marL="628650" lvl="1" indent="-171450">
              <a:buFont typeface="Arial" panose="020B0604020202020204" pitchFamily="34" charset="0"/>
              <a:buChar char="•"/>
            </a:pPr>
            <a:r>
              <a:rPr lang="en-US">
                <a:solidFill>
                  <a:srgbClr val="0070C0"/>
                </a:solidFill>
              </a:rPr>
              <a:t>52.6% </a:t>
            </a:r>
            <a:r>
              <a:rPr lang="en-US"/>
              <a:t>on  PI based regimen</a:t>
            </a:r>
          </a:p>
          <a:p>
            <a:pPr marL="628650" lvl="1" indent="-171450">
              <a:buFont typeface="Arial" panose="020B0604020202020204" pitchFamily="34" charset="0"/>
              <a:buChar char="•"/>
            </a:pPr>
            <a:r>
              <a:rPr lang="en-US">
                <a:solidFill>
                  <a:srgbClr val="0070C0"/>
                </a:solidFill>
              </a:rPr>
              <a:t>47.2% </a:t>
            </a:r>
            <a:r>
              <a:rPr lang="en-US"/>
              <a:t>on DGT based regimen </a:t>
            </a:r>
          </a:p>
          <a:p>
            <a:pPr marL="628650" lvl="1" indent="-171450">
              <a:buFont typeface="Arial" panose="020B0604020202020204" pitchFamily="34" charset="0"/>
              <a:buChar char="•"/>
            </a:pPr>
            <a:r>
              <a:rPr lang="en-US">
                <a:solidFill>
                  <a:srgbClr val="0070C0"/>
                </a:solidFill>
              </a:rPr>
              <a:t>0.1%</a:t>
            </a:r>
            <a:r>
              <a:rPr lang="en-US"/>
              <a:t> on NVP based regimen [2 children]</a:t>
            </a:r>
          </a:p>
        </p:txBody>
      </p:sp>
      <p:sp>
        <p:nvSpPr>
          <p:cNvPr id="7" name="TextBox 6"/>
          <p:cNvSpPr txBox="1"/>
          <p:nvPr/>
        </p:nvSpPr>
        <p:spPr>
          <a:xfrm>
            <a:off x="9424739" y="818070"/>
            <a:ext cx="2703095" cy="4247317"/>
          </a:xfrm>
          <a:prstGeom prst="rect">
            <a:avLst/>
          </a:prstGeom>
          <a:solidFill>
            <a:schemeClr val="accent1">
              <a:lumMod val="50000"/>
            </a:schemeClr>
          </a:solidFill>
          <a:ln>
            <a:solidFill>
              <a:schemeClr val="bg1">
                <a:lumMod val="95000"/>
              </a:schemeClr>
            </a:solidFill>
          </a:ln>
        </p:spPr>
        <p:txBody>
          <a:bodyPr wrap="square" rtlCol="0">
            <a:spAutoFit/>
          </a:bodyPr>
          <a:lstStyle/>
          <a:p>
            <a:r>
              <a:rPr lang="en-US" b="1" u="sng">
                <a:solidFill>
                  <a:schemeClr val="bg1"/>
                </a:solidFill>
              </a:rPr>
              <a:t>Interventions that improved MMD</a:t>
            </a:r>
          </a:p>
          <a:p>
            <a:pPr marL="285750" indent="-285750">
              <a:buFont typeface="Arial" panose="020B0604020202020204" pitchFamily="34" charset="0"/>
              <a:buChar char="•"/>
            </a:pPr>
            <a:r>
              <a:rPr lang="en-US">
                <a:solidFill>
                  <a:schemeClr val="bg1"/>
                </a:solidFill>
              </a:rPr>
              <a:t>Continuous mentoring of clinicians</a:t>
            </a:r>
          </a:p>
          <a:p>
            <a:pPr marL="285750" indent="-285750">
              <a:buFont typeface="Arial" panose="020B0604020202020204" pitchFamily="34" charset="0"/>
              <a:buChar char="•"/>
            </a:pPr>
            <a:r>
              <a:rPr lang="en-US">
                <a:solidFill>
                  <a:schemeClr val="bg1"/>
                </a:solidFill>
              </a:rPr>
              <a:t>Daily monitoring of MMD progress via facility WhatsApp reports</a:t>
            </a:r>
          </a:p>
          <a:p>
            <a:pPr marL="285750" indent="-285750">
              <a:buFont typeface="Arial" panose="020B0604020202020204" pitchFamily="34" charset="0"/>
              <a:buChar char="•"/>
            </a:pPr>
            <a:r>
              <a:rPr lang="en-US">
                <a:solidFill>
                  <a:schemeClr val="bg1"/>
                </a:solidFill>
              </a:rPr>
              <a:t>Regular GSM meetings </a:t>
            </a:r>
          </a:p>
          <a:p>
            <a:pPr marL="285750" indent="-285750">
              <a:buFont typeface="Arial" panose="020B0604020202020204" pitchFamily="34" charset="0"/>
              <a:buChar char="•"/>
            </a:pPr>
            <a:r>
              <a:rPr lang="en-US">
                <a:solidFill>
                  <a:schemeClr val="bg1"/>
                </a:solidFill>
              </a:rPr>
              <a:t>TA on supply request by sites </a:t>
            </a:r>
          </a:p>
          <a:p>
            <a:pPr marL="285750" indent="-285750">
              <a:buFont typeface="Arial" panose="020B0604020202020204" pitchFamily="34" charset="0"/>
              <a:buChar char="•"/>
            </a:pPr>
            <a:r>
              <a:rPr lang="en-US">
                <a:solidFill>
                  <a:schemeClr val="bg1"/>
                </a:solidFill>
              </a:rPr>
              <a:t>Support on last mile delivery of ARVs </a:t>
            </a:r>
          </a:p>
          <a:p>
            <a:pPr marL="285750" indent="-285750">
              <a:buFont typeface="Arial" panose="020B0604020202020204" pitchFamily="34" charset="0"/>
              <a:buChar char="•"/>
            </a:pPr>
            <a:r>
              <a:rPr lang="en-US">
                <a:solidFill>
                  <a:schemeClr val="bg1"/>
                </a:solidFill>
              </a:rPr>
              <a:t>Creating demand among clients </a:t>
            </a:r>
          </a:p>
        </p:txBody>
      </p:sp>
    </p:spTree>
    <p:extLst>
      <p:ext uri="{BB962C8B-B14F-4D97-AF65-F5344CB8AC3E}">
        <p14:creationId xmlns:p14="http://schemas.microsoft.com/office/powerpoint/2010/main" val="1851973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66116" y="88754"/>
            <a:ext cx="11113593" cy="402742"/>
          </a:xfrm>
          <a:solidFill>
            <a:schemeClr val="bg1"/>
          </a:solidFill>
        </p:spPr>
        <p:txBody>
          <a:bodyPr>
            <a:noAutofit/>
          </a:bodyPr>
          <a:lstStyle/>
          <a:p>
            <a:pPr fontAlgn="t"/>
            <a:r>
              <a:rPr lang="en-US">
                <a:solidFill>
                  <a:srgbClr val="000000"/>
                </a:solidFill>
                <a:latin typeface="Arial Black" panose="020B0A04020102020204" pitchFamily="34" charset="0"/>
              </a:rPr>
              <a:t>Actions to Reduce ITT in Three Facilities with highest IIT in FY21Q4</a:t>
            </a:r>
            <a:endParaRPr lang="en-US" b="0">
              <a:solidFill>
                <a:srgbClr val="000000"/>
              </a:solidFill>
              <a:latin typeface="Arial Black" panose="020B0A04020102020204" pitchFamily="34" charset="0"/>
            </a:endParaRPr>
          </a:p>
        </p:txBody>
      </p:sp>
      <p:graphicFrame>
        <p:nvGraphicFramePr>
          <p:cNvPr id="6" name="Content Placeholder 4"/>
          <p:cNvGraphicFramePr>
            <a:graphicFrameLocks noGrp="1"/>
          </p:cNvGraphicFramePr>
          <p:nvPr>
            <p:ph idx="4294967295"/>
            <p:extLst>
              <p:ext uri="{D42A27DB-BD31-4B8C-83A1-F6EECF244321}">
                <p14:modId xmlns:p14="http://schemas.microsoft.com/office/powerpoint/2010/main" val="1860070502"/>
              </p:ext>
            </p:extLst>
          </p:nvPr>
        </p:nvGraphicFramePr>
        <p:xfrm>
          <a:off x="966110" y="536929"/>
          <a:ext cx="11113596" cy="5403437"/>
        </p:xfrm>
        <a:graphic>
          <a:graphicData uri="http://schemas.openxmlformats.org/drawingml/2006/table">
            <a:tbl>
              <a:tblPr firstRow="1" bandRow="1">
                <a:tableStyleId>{7DF18680-E054-41AD-8BC1-D1AEF772440D}</a:tableStyleId>
              </a:tblPr>
              <a:tblGrid>
                <a:gridCol w="1621693">
                  <a:extLst>
                    <a:ext uri="{9D8B030D-6E8A-4147-A177-3AD203B41FA5}">
                      <a16:colId xmlns:a16="http://schemas.microsoft.com/office/drawing/2014/main" xmlns="" val="20000"/>
                    </a:ext>
                  </a:extLst>
                </a:gridCol>
                <a:gridCol w="1438763">
                  <a:extLst>
                    <a:ext uri="{9D8B030D-6E8A-4147-A177-3AD203B41FA5}">
                      <a16:colId xmlns:a16="http://schemas.microsoft.com/office/drawing/2014/main" xmlns="" val="20001"/>
                    </a:ext>
                  </a:extLst>
                </a:gridCol>
                <a:gridCol w="2679033">
                  <a:extLst>
                    <a:ext uri="{9D8B030D-6E8A-4147-A177-3AD203B41FA5}">
                      <a16:colId xmlns:a16="http://schemas.microsoft.com/office/drawing/2014/main" xmlns="" val="20002"/>
                    </a:ext>
                  </a:extLst>
                </a:gridCol>
                <a:gridCol w="5374107">
                  <a:extLst>
                    <a:ext uri="{9D8B030D-6E8A-4147-A177-3AD203B41FA5}">
                      <a16:colId xmlns:a16="http://schemas.microsoft.com/office/drawing/2014/main" xmlns="" val="20003"/>
                    </a:ext>
                  </a:extLst>
                </a:gridCol>
              </a:tblGrid>
              <a:tr h="709759">
                <a:tc>
                  <a:txBody>
                    <a:bodyPr/>
                    <a:lstStyle/>
                    <a:p>
                      <a:r>
                        <a:rPr lang="en-US" sz="1600" dirty="0"/>
                        <a:t>Facilities with highest Clients IIT</a:t>
                      </a:r>
                      <a:r>
                        <a:rPr lang="en-US" sz="1600" baseline="0" dirty="0"/>
                        <a:t> in FY21</a:t>
                      </a:r>
                      <a:endParaRPr lang="en-US" sz="1600" dirty="0">
                        <a:latin typeface="+mn-lt"/>
                      </a:endParaRPr>
                    </a:p>
                  </a:txBody>
                  <a:tcPr marL="86372" marR="86372"/>
                </a:tc>
                <a:tc>
                  <a:txBody>
                    <a:bodyPr/>
                    <a:lstStyle/>
                    <a:p>
                      <a:r>
                        <a:rPr lang="en-US" sz="1600"/>
                        <a:t># unexplained</a:t>
                      </a:r>
                      <a:r>
                        <a:rPr lang="en-US" sz="1600" baseline="0"/>
                        <a:t> Client Loss FY21 </a:t>
                      </a:r>
                      <a:endParaRPr lang="en-US" sz="1600">
                        <a:latin typeface="+mn-lt"/>
                      </a:endParaRPr>
                    </a:p>
                  </a:txBody>
                  <a:tcPr marL="86372" marR="86372"/>
                </a:tc>
                <a:tc>
                  <a:txBody>
                    <a:bodyPr/>
                    <a:lstStyle/>
                    <a:p>
                      <a:r>
                        <a:rPr lang="en-US" sz="1600"/>
                        <a:t>Main Reasons Identified  for ITT in FY 21</a:t>
                      </a:r>
                      <a:endParaRPr lang="en-US" sz="1600">
                        <a:latin typeface="+mn-lt"/>
                      </a:endParaRPr>
                    </a:p>
                  </a:txBody>
                  <a:tcPr marL="86372" marR="86372"/>
                </a:tc>
                <a:tc>
                  <a:txBody>
                    <a:bodyPr/>
                    <a:lstStyle/>
                    <a:p>
                      <a:r>
                        <a:rPr lang="en-US" sz="1600"/>
                        <a:t>Actions</a:t>
                      </a:r>
                      <a:r>
                        <a:rPr lang="en-US" sz="1600" baseline="0"/>
                        <a:t> / Activities to reduce ITT in FY22</a:t>
                      </a:r>
                      <a:endParaRPr lang="en-US" sz="1600">
                        <a:latin typeface="+mn-lt"/>
                      </a:endParaRPr>
                    </a:p>
                  </a:txBody>
                  <a:tcPr marL="86372" marR="86372"/>
                </a:tc>
                <a:extLst>
                  <a:ext uri="{0D108BD9-81ED-4DB2-BD59-A6C34878D82A}">
                    <a16:rowId xmlns:a16="http://schemas.microsoft.com/office/drawing/2014/main" xmlns="" val="10000"/>
                  </a:ext>
                </a:extLst>
              </a:tr>
              <a:tr h="1466438">
                <a:tc>
                  <a:txBody>
                    <a:bodyPr/>
                    <a:lstStyle/>
                    <a:p>
                      <a:pPr algn="l" fontAlgn="ctr"/>
                      <a:endParaRPr lang="en-GB"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a:solidFill>
                            <a:srgbClr val="FF0000"/>
                          </a:solidFill>
                          <a:effectLst/>
                          <a:latin typeface="Calibri" panose="020F0502020204030204" pitchFamily="34" charset="0"/>
                        </a:rPr>
                        <a:t>-1615</a:t>
                      </a:r>
                    </a:p>
                  </a:txBody>
                  <a:tcPr marL="9525" marR="9525" marT="9525" marB="0" anchor="ctr"/>
                </a:tc>
                <a:tc>
                  <a:txBody>
                    <a:bodyPr/>
                    <a:lstStyle/>
                    <a:p>
                      <a:pPr marL="285750" indent="-285750">
                        <a:buFont typeface="Arial" panose="020B0604020202020204" pitchFamily="34" charset="0"/>
                        <a:buChar char="•"/>
                      </a:pPr>
                      <a:r>
                        <a:rPr lang="en-US" sz="1600"/>
                        <a:t>Insecurity</a:t>
                      </a:r>
                    </a:p>
                    <a:p>
                      <a:pPr marL="285750" indent="-285750">
                        <a:buFont typeface="Arial" panose="020B0604020202020204" pitchFamily="34" charset="0"/>
                        <a:buChar char="•"/>
                      </a:pPr>
                      <a:r>
                        <a:rPr lang="en-US" sz="1600"/>
                        <a:t>High stigma and discrimination</a:t>
                      </a:r>
                    </a:p>
                    <a:p>
                      <a:pPr marL="285750" indent="-285750">
                        <a:buFont typeface="Arial" panose="020B0604020202020204" pitchFamily="34" charset="0"/>
                        <a:buChar char="•"/>
                      </a:pPr>
                      <a:r>
                        <a:rPr lang="en-US" sz="1600"/>
                        <a:t>Low HIV &amp; ART awareness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Lack of telephone number</a:t>
                      </a:r>
                    </a:p>
                  </a:txBody>
                  <a:tcPr marL="83884" marR="83884"/>
                </a:tc>
                <a:tc>
                  <a:txBody>
                    <a:bodyPr/>
                    <a:lstStyle/>
                    <a:p>
                      <a:pPr marL="285750" indent="-285750">
                        <a:buFont typeface="Arial" panose="020B0604020202020204" pitchFamily="34" charset="0"/>
                        <a:buChar char="•"/>
                      </a:pPr>
                      <a:r>
                        <a:rPr lang="en-US" sz="1400">
                          <a:solidFill>
                            <a:srgbClr val="FF0000"/>
                          </a:solidFill>
                        </a:rPr>
                        <a:t>MMD, Health Education, Counseling during encounters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Strengthen community refill with the help of the COVs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Strengthen awareness creation activities  [HR, media, COVs, HE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Avail adequate food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rPr>
                        <a:t>Strengthen</a:t>
                      </a:r>
                      <a:r>
                        <a:rPr lang="en-US" sz="1400" baseline="0">
                          <a:solidFill>
                            <a:srgbClr val="FF0000"/>
                          </a:solidFill>
                        </a:rPr>
                        <a:t> call reminder, missed appointment client tracking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rPr>
                        <a:t>Continue Back to care campaign</a:t>
                      </a:r>
                      <a:endParaRPr lang="en-US" sz="1400">
                        <a:solidFill>
                          <a:srgbClr val="FF0000"/>
                        </a:solidFill>
                        <a:latin typeface="+mn-lt"/>
                      </a:endParaRPr>
                    </a:p>
                  </a:txBody>
                  <a:tcPr marL="83884" marR="83884"/>
                </a:tc>
                <a:extLst>
                  <a:ext uri="{0D108BD9-81ED-4DB2-BD59-A6C34878D82A}">
                    <a16:rowId xmlns:a16="http://schemas.microsoft.com/office/drawing/2014/main" xmlns="" val="10001"/>
                  </a:ext>
                </a:extLst>
              </a:tr>
              <a:tr h="1654860">
                <a:tc>
                  <a:txBody>
                    <a:bodyPr/>
                    <a:lstStyle/>
                    <a:p>
                      <a:pPr algn="l" fontAlgn="ctr"/>
                      <a:endParaRPr lang="en-GB"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a:solidFill>
                            <a:srgbClr val="FF0000"/>
                          </a:solidFill>
                          <a:effectLst/>
                          <a:latin typeface="Calibri" panose="020F0502020204030204" pitchFamily="34" charset="0"/>
                        </a:rPr>
                        <a:t>-1014</a:t>
                      </a:r>
                    </a:p>
                  </a:txBody>
                  <a:tcPr marL="9525" marR="9525" marT="9525" marB="0" anchor="ctr"/>
                </a:tc>
                <a:tc>
                  <a:txBody>
                    <a:bodyPr/>
                    <a:lstStyle/>
                    <a:p>
                      <a:pPr marL="285750" indent="-285750">
                        <a:buFont typeface="Arial" panose="020B0604020202020204" pitchFamily="34" charset="0"/>
                        <a:buChar char="•"/>
                      </a:pPr>
                      <a:r>
                        <a:rPr lang="en-US" sz="1600"/>
                        <a:t>Insecurity</a:t>
                      </a:r>
                    </a:p>
                    <a:p>
                      <a:pPr marL="285750" indent="-285750">
                        <a:buFont typeface="Arial" panose="020B0604020202020204" pitchFamily="34" charset="0"/>
                        <a:buChar char="•"/>
                      </a:pPr>
                      <a:r>
                        <a:rPr lang="en-US" sz="1600"/>
                        <a:t>High stigma and discrimination</a:t>
                      </a:r>
                    </a:p>
                    <a:p>
                      <a:pPr marL="285750" indent="-285750">
                        <a:buFont typeface="Arial" panose="020B0604020202020204" pitchFamily="34" charset="0"/>
                        <a:buChar char="•"/>
                      </a:pPr>
                      <a:r>
                        <a:rPr lang="en-US" sz="1600"/>
                        <a:t>Low HIV &amp; ART awareness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Lack of telephone number</a:t>
                      </a:r>
                    </a:p>
                  </a:txBody>
                  <a:tcPr marL="83884" marR="83884"/>
                </a:tc>
                <a:tc>
                  <a:txBody>
                    <a:bodyPr/>
                    <a:lstStyle/>
                    <a:p>
                      <a:pPr marL="285750" indent="-285750">
                        <a:buFont typeface="Arial" panose="020B0604020202020204" pitchFamily="34" charset="0"/>
                        <a:buChar char="•"/>
                      </a:pPr>
                      <a:r>
                        <a:rPr lang="en-US" sz="1400">
                          <a:solidFill>
                            <a:srgbClr val="FF0000"/>
                          </a:solidFill>
                        </a:rPr>
                        <a:t>MMD, Health Education, Counseling during encounters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Strengthen community refill with the help of the COVs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Strengthen awareness creation activities  [HR, media, COVs, HE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Avail adequate food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rPr>
                        <a:t>Strengthen</a:t>
                      </a:r>
                      <a:r>
                        <a:rPr lang="en-US" sz="1400" baseline="0">
                          <a:solidFill>
                            <a:srgbClr val="FF0000"/>
                          </a:solidFill>
                        </a:rPr>
                        <a:t> call reminder, missed appointment client tracking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rPr>
                        <a:t>Continue Back to care campaign</a:t>
                      </a:r>
                      <a:endParaRPr lang="en-US" sz="1400">
                        <a:solidFill>
                          <a:srgbClr val="FF0000"/>
                        </a:solidFill>
                        <a:latin typeface="+mn-lt"/>
                      </a:endParaRPr>
                    </a:p>
                  </a:txBody>
                  <a:tcPr marL="83884" marR="83884"/>
                </a:tc>
                <a:extLst>
                  <a:ext uri="{0D108BD9-81ED-4DB2-BD59-A6C34878D82A}">
                    <a16:rowId xmlns:a16="http://schemas.microsoft.com/office/drawing/2014/main" xmlns="" val="1502999314"/>
                  </a:ext>
                </a:extLst>
              </a:tr>
              <a:tr h="1340657">
                <a:tc>
                  <a:txBody>
                    <a:bodyPr/>
                    <a:lstStyle/>
                    <a:p>
                      <a:pPr algn="l" fontAlgn="ctr"/>
                      <a:endParaRPr lang="en-GB"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a:solidFill>
                            <a:srgbClr val="FF0000"/>
                          </a:solidFill>
                          <a:effectLst/>
                          <a:latin typeface="Calibri" panose="020F0502020204030204" pitchFamily="34" charset="0"/>
                        </a:rPr>
                        <a:t>-886</a:t>
                      </a:r>
                    </a:p>
                  </a:txBody>
                  <a:tcPr marL="9525" marR="9525" marT="9525" marB="0" anchor="ctr"/>
                </a:tc>
                <a:tc>
                  <a:txBody>
                    <a:bodyPr/>
                    <a:lstStyle/>
                    <a:p>
                      <a:pPr marL="285750" indent="-285750" algn="l" defTabSz="914400" rtl="0" eaLnBrk="1" latinLnBrk="0" hangingPunct="1">
                        <a:buFont typeface="Arial" panose="020B0604020202020204" pitchFamily="34" charset="0"/>
                        <a:buChar char="•"/>
                      </a:pPr>
                      <a:r>
                        <a:rPr lang="en-US" sz="1600" kern="1200"/>
                        <a:t>Insecurity </a:t>
                      </a:r>
                    </a:p>
                    <a:p>
                      <a:pPr marL="285750" indent="-285750" algn="l" defTabSz="914400" rtl="0" eaLnBrk="1" latinLnBrk="0" hangingPunct="1">
                        <a:buFont typeface="Arial" panose="020B0604020202020204" pitchFamily="34" charset="0"/>
                        <a:buChar char="•"/>
                      </a:pPr>
                      <a:r>
                        <a:rPr lang="en-US" sz="1600" kern="1200"/>
                        <a:t>Travel out side of Juba/outside</a:t>
                      </a:r>
                      <a:r>
                        <a:rPr lang="en-US" sz="1600" kern="1200" baseline="0"/>
                        <a:t> of the county </a:t>
                      </a:r>
                    </a:p>
                    <a:p>
                      <a:pPr marL="285750" indent="-285750" algn="l" defTabSz="914400" rtl="0" eaLnBrk="1" latinLnBrk="0" hangingPunct="1">
                        <a:buFont typeface="Arial" panose="020B0604020202020204" pitchFamily="34" charset="0"/>
                        <a:buChar char="•"/>
                      </a:pPr>
                      <a:r>
                        <a:rPr lang="en-US" sz="1600" kern="1200" baseline="0">
                          <a:latin typeface="+mn-lt"/>
                        </a:rPr>
                        <a:t>Collected drug from other facilities </a:t>
                      </a:r>
                      <a:endParaRPr lang="en-US" sz="1600" kern="1200">
                        <a:latin typeface="+mn-lt"/>
                      </a:endParaRPr>
                    </a:p>
                  </a:txBody>
                  <a:tcPr marL="83884" marR="83884"/>
                </a:tc>
                <a:tc>
                  <a:txBody>
                    <a:bodyPr/>
                    <a:lstStyle/>
                    <a:p>
                      <a:pPr marL="285750" indent="-285750">
                        <a:buFont typeface="Arial" panose="020B0604020202020204" pitchFamily="34" charset="0"/>
                        <a:buChar char="•"/>
                      </a:pPr>
                      <a:r>
                        <a:rPr lang="en-US" sz="1400">
                          <a:solidFill>
                            <a:srgbClr val="FF0000"/>
                          </a:solidFill>
                        </a:rPr>
                        <a:t>Home</a:t>
                      </a:r>
                      <a:r>
                        <a:rPr lang="en-US" sz="1400" baseline="0">
                          <a:solidFill>
                            <a:srgbClr val="FF0000"/>
                          </a:solidFill>
                        </a:rPr>
                        <a:t> refills by COVs, MMD</a:t>
                      </a:r>
                    </a:p>
                    <a:p>
                      <a:pPr marL="285750" indent="-285750">
                        <a:buFont typeface="Arial" panose="020B0604020202020204" pitchFamily="34" charset="0"/>
                        <a:buChar char="•"/>
                      </a:pPr>
                      <a:r>
                        <a:rPr lang="en-US" sz="1400" baseline="0">
                          <a:solidFill>
                            <a:srgbClr val="FF0000"/>
                          </a:solidFill>
                        </a:rPr>
                        <a:t>Proper adherence counselling during refill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Strengthen awareness creation activities  [HR, media, COVs, HE etc.]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a:solidFill>
                            <a:srgbClr val="FF0000"/>
                          </a:solidFill>
                        </a:rPr>
                        <a:t>Adequate food support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rPr>
                        <a:t>Continue Back to care campaign</a:t>
                      </a:r>
                      <a:endParaRPr lang="en-US" sz="1400">
                        <a:solidFill>
                          <a:srgbClr val="FF0000"/>
                        </a:solidFill>
                        <a:latin typeface="+mn-lt"/>
                      </a:endParaRPr>
                    </a:p>
                  </a:txBody>
                  <a:tcPr marL="83884" marR="83884"/>
                </a:tc>
                <a:extLst>
                  <a:ext uri="{0D108BD9-81ED-4DB2-BD59-A6C34878D82A}">
                    <a16:rowId xmlns:a16="http://schemas.microsoft.com/office/drawing/2014/main" xmlns="" val="10002"/>
                  </a:ext>
                </a:extLst>
              </a:tr>
            </a:tbl>
          </a:graphicData>
        </a:graphic>
      </p:graphicFrame>
      <p:sp>
        <p:nvSpPr>
          <p:cNvPr id="2" name="Rectangle 1"/>
          <p:cNvSpPr/>
          <p:nvPr/>
        </p:nvSpPr>
        <p:spPr>
          <a:xfrm>
            <a:off x="1376219" y="6022109"/>
            <a:ext cx="8986983" cy="6003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i="1"/>
              <a:t>A Protocol is awaiting approval to investigate reasons for IIT </a:t>
            </a:r>
          </a:p>
        </p:txBody>
      </p:sp>
    </p:spTree>
    <p:extLst>
      <p:ext uri="{BB962C8B-B14F-4D97-AF65-F5344CB8AC3E}">
        <p14:creationId xmlns:p14="http://schemas.microsoft.com/office/powerpoint/2010/main" val="3383069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solidFill>
                  <a:schemeClr val="bg1"/>
                </a:solidFill>
              </a:rPr>
              <a:t>The 3</a:t>
            </a:r>
            <a:r>
              <a:rPr lang="en-US" baseline="30000">
                <a:solidFill>
                  <a:schemeClr val="bg1"/>
                </a:solidFill>
              </a:rPr>
              <a:t>rd</a:t>
            </a:r>
            <a:r>
              <a:rPr lang="en-US">
                <a:solidFill>
                  <a:schemeClr val="bg1"/>
                </a:solidFill>
              </a:rPr>
              <a:t> 95: VL Suppression</a:t>
            </a:r>
            <a:endParaRPr lang="en-US"/>
          </a:p>
        </p:txBody>
      </p:sp>
      <p:sp>
        <p:nvSpPr>
          <p:cNvPr id="3" name="Slide Number Placeholder 2"/>
          <p:cNvSpPr>
            <a:spLocks noGrp="1"/>
          </p:cNvSpPr>
          <p:nvPr>
            <p:ph type="sldNum" sz="quarter" idx="4294967295"/>
          </p:nvPr>
        </p:nvSpPr>
        <p:spPr>
          <a:xfrm>
            <a:off x="9347200" y="6356354"/>
            <a:ext cx="2844800" cy="365125"/>
          </a:xfrm>
        </p:spPr>
        <p:txBody>
          <a:bodyPr/>
          <a:lstStyle/>
          <a:p>
            <a:fld id="{70911164-B9C6-4304-B15A-ED5377644342}" type="slidenum">
              <a:rPr lang="en-US" smtClean="0"/>
              <a:t>38</a:t>
            </a:fld>
            <a:endParaRPr lang="en-US"/>
          </a:p>
        </p:txBody>
      </p:sp>
      <p:pic>
        <p:nvPicPr>
          <p:cNvPr id="2" name="Picture 1"/>
          <p:cNvPicPr>
            <a:picLocks noChangeAspect="1"/>
          </p:cNvPicPr>
          <p:nvPr/>
        </p:nvPicPr>
        <p:blipFill>
          <a:blip r:embed="rId3"/>
          <a:stretch>
            <a:fillRect/>
          </a:stretch>
        </p:blipFill>
        <p:spPr>
          <a:xfrm>
            <a:off x="5243515" y="1084924"/>
            <a:ext cx="1704975" cy="2009775"/>
          </a:xfrm>
          <a:prstGeom prst="rect">
            <a:avLst/>
          </a:prstGeom>
        </p:spPr>
      </p:pic>
    </p:spTree>
    <p:extLst>
      <p:ext uri="{BB962C8B-B14F-4D97-AF65-F5344CB8AC3E}">
        <p14:creationId xmlns:p14="http://schemas.microsoft.com/office/powerpoint/2010/main" val="4167298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323" y="128126"/>
            <a:ext cx="9954973" cy="428083"/>
          </a:xfrm>
        </p:spPr>
        <p:txBody>
          <a:bodyPr>
            <a:noAutofit/>
          </a:bodyPr>
          <a:lstStyle/>
          <a:p>
            <a:r>
              <a:rPr lang="en-US" sz="2400">
                <a:solidFill>
                  <a:srgbClr val="000000"/>
                </a:solidFill>
                <a:latin typeface="Arial Black" panose="020B0A04020102020204" pitchFamily="34" charset="0"/>
              </a:rPr>
              <a:t>FY21VL performance by county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46733937"/>
              </p:ext>
            </p:extLst>
          </p:nvPr>
        </p:nvGraphicFramePr>
        <p:xfrm>
          <a:off x="986322" y="556208"/>
          <a:ext cx="11055863" cy="1779002"/>
        </p:xfrm>
        <a:graphic>
          <a:graphicData uri="http://schemas.openxmlformats.org/drawingml/2006/table">
            <a:tbl>
              <a:tblPr firstRow="1" bandRow="1">
                <a:tableStyleId>{7DF18680-E054-41AD-8BC1-D1AEF772440D}</a:tableStyleId>
              </a:tblPr>
              <a:tblGrid>
                <a:gridCol w="1483103">
                  <a:extLst>
                    <a:ext uri="{9D8B030D-6E8A-4147-A177-3AD203B41FA5}">
                      <a16:colId xmlns:a16="http://schemas.microsoft.com/office/drawing/2014/main" xmlns="" val="2027326700"/>
                    </a:ext>
                  </a:extLst>
                </a:gridCol>
                <a:gridCol w="1348275">
                  <a:extLst>
                    <a:ext uri="{9D8B030D-6E8A-4147-A177-3AD203B41FA5}">
                      <a16:colId xmlns:a16="http://schemas.microsoft.com/office/drawing/2014/main" xmlns="" val="3937974128"/>
                    </a:ext>
                  </a:extLst>
                </a:gridCol>
                <a:gridCol w="1483103">
                  <a:extLst>
                    <a:ext uri="{9D8B030D-6E8A-4147-A177-3AD203B41FA5}">
                      <a16:colId xmlns:a16="http://schemas.microsoft.com/office/drawing/2014/main" xmlns="" val="357038487"/>
                    </a:ext>
                  </a:extLst>
                </a:gridCol>
                <a:gridCol w="1348276">
                  <a:extLst>
                    <a:ext uri="{9D8B030D-6E8A-4147-A177-3AD203B41FA5}">
                      <a16:colId xmlns:a16="http://schemas.microsoft.com/office/drawing/2014/main" xmlns="" val="4059804768"/>
                    </a:ext>
                  </a:extLst>
                </a:gridCol>
                <a:gridCol w="1348276">
                  <a:extLst>
                    <a:ext uri="{9D8B030D-6E8A-4147-A177-3AD203B41FA5}">
                      <a16:colId xmlns:a16="http://schemas.microsoft.com/office/drawing/2014/main" xmlns="" val="940894219"/>
                    </a:ext>
                  </a:extLst>
                </a:gridCol>
                <a:gridCol w="1348276">
                  <a:extLst>
                    <a:ext uri="{9D8B030D-6E8A-4147-A177-3AD203B41FA5}">
                      <a16:colId xmlns:a16="http://schemas.microsoft.com/office/drawing/2014/main" xmlns="" val="4000821137"/>
                    </a:ext>
                  </a:extLst>
                </a:gridCol>
                <a:gridCol w="1007239">
                  <a:extLst>
                    <a:ext uri="{9D8B030D-6E8A-4147-A177-3AD203B41FA5}">
                      <a16:colId xmlns:a16="http://schemas.microsoft.com/office/drawing/2014/main" xmlns="" val="1627760598"/>
                    </a:ext>
                  </a:extLst>
                </a:gridCol>
                <a:gridCol w="1689315">
                  <a:extLst>
                    <a:ext uri="{9D8B030D-6E8A-4147-A177-3AD203B41FA5}">
                      <a16:colId xmlns:a16="http://schemas.microsoft.com/office/drawing/2014/main" xmlns="" val="1157599816"/>
                    </a:ext>
                  </a:extLst>
                </a:gridCol>
              </a:tblGrid>
              <a:tr h="561339">
                <a:tc>
                  <a:txBody>
                    <a:bodyPr/>
                    <a:lstStyle/>
                    <a:p>
                      <a:pPr algn="ctr" fontAlgn="ctr"/>
                      <a:r>
                        <a:rPr lang="en-US" sz="1400" u="none" strike="noStrike" dirty="0">
                          <a:effectLst/>
                        </a:rPr>
                        <a:t>County</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a:effectLst/>
                        </a:rPr>
                        <a:t>FY21TX_PVLS target</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a:effectLst/>
                        </a:rPr>
                        <a:t>FY21Q1 TX_PVLS [D]</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a:effectLst/>
                        </a:rPr>
                        <a:t>FY21Q2 TX_PVLS [D]</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400" u="none" strike="noStrike">
                          <a:effectLst/>
                        </a:rPr>
                        <a:t>FY21Q3 TX_PVLS [D]</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a:effectLst/>
                        </a:rPr>
                        <a:t>FY21Q4 TX_PVLS [D]</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a:effectLst/>
                        </a:rPr>
                        <a:t>FY21 TX_PVLS [D]</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FY21Q4 % achieved</a:t>
                      </a:r>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xmlns="" val="1384572438"/>
                  </a:ext>
                </a:extLst>
              </a:tr>
              <a:tr h="239570">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3348</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a:effectLst/>
                        </a:rPr>
                        <a:t>1261</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1360</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1305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1522</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1522</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45%</a:t>
                      </a:r>
                    </a:p>
                  </a:txBody>
                  <a:tcPr marL="9525" marR="9525" marT="9525" marB="0" anchor="ctr">
                    <a:solidFill>
                      <a:srgbClr val="FF0000"/>
                    </a:solidFill>
                  </a:tcPr>
                </a:tc>
                <a:extLst>
                  <a:ext uri="{0D108BD9-81ED-4DB2-BD59-A6C34878D82A}">
                    <a16:rowId xmlns:a16="http://schemas.microsoft.com/office/drawing/2014/main" xmlns="" val="1205147671"/>
                  </a:ext>
                </a:extLst>
              </a:tr>
              <a:tr h="239570">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a:effectLst/>
                        </a:rPr>
                        <a:t>569</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a:effectLst/>
                        </a:rPr>
                        <a:t>470</a:t>
                      </a:r>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542</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465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525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525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92%</a:t>
                      </a:r>
                    </a:p>
                  </a:txBody>
                  <a:tcPr marL="9525" marR="9525" marT="9525" marB="0" anchor="ctr">
                    <a:solidFill>
                      <a:srgbClr val="92D050"/>
                    </a:solidFill>
                  </a:tcPr>
                </a:tc>
                <a:extLst>
                  <a:ext uri="{0D108BD9-81ED-4DB2-BD59-A6C34878D82A}">
                    <a16:rowId xmlns:a16="http://schemas.microsoft.com/office/drawing/2014/main" xmlns="" val="2959548904"/>
                  </a:ext>
                </a:extLst>
              </a:tr>
              <a:tr h="239570">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2246</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1431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1089</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1153</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1388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1388</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62%</a:t>
                      </a:r>
                    </a:p>
                  </a:txBody>
                  <a:tcPr marL="9525" marR="9525" marT="9525" marB="0" anchor="ctr">
                    <a:solidFill>
                      <a:srgbClr val="FFFF00"/>
                    </a:solidFill>
                  </a:tcPr>
                </a:tc>
                <a:extLst>
                  <a:ext uri="{0D108BD9-81ED-4DB2-BD59-A6C34878D82A}">
                    <a16:rowId xmlns:a16="http://schemas.microsoft.com/office/drawing/2014/main" xmlns="" val="873541322"/>
                  </a:ext>
                </a:extLst>
              </a:tr>
              <a:tr h="239570">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3260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3857</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3242</a:t>
                      </a:r>
                    </a:p>
                  </a:txBody>
                  <a:tcPr marL="0" marR="0" marT="0" marB="0" anchor="ctr"/>
                </a:tc>
                <a:tc>
                  <a:txBody>
                    <a:bodyPr/>
                    <a:lstStyle/>
                    <a:p>
                      <a:pPr algn="ctr" fontAlgn="b"/>
                      <a:r>
                        <a:rPr lang="en-US" sz="1400" b="0" i="0" u="none" strike="noStrike">
                          <a:solidFill>
                            <a:srgbClr val="000000"/>
                          </a:solidFill>
                          <a:effectLst/>
                          <a:latin typeface="Calibri" panose="020F0502020204030204" pitchFamily="34" charset="0"/>
                        </a:rPr>
                        <a:t>2914</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3351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3351</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103%</a:t>
                      </a:r>
                    </a:p>
                  </a:txBody>
                  <a:tcPr marL="9525" marR="9525" marT="9525" marB="0" anchor="ctr">
                    <a:solidFill>
                      <a:srgbClr val="92D050"/>
                    </a:solidFill>
                  </a:tcPr>
                </a:tc>
                <a:extLst>
                  <a:ext uri="{0D108BD9-81ED-4DB2-BD59-A6C34878D82A}">
                    <a16:rowId xmlns:a16="http://schemas.microsoft.com/office/drawing/2014/main" xmlns="" val="1760501764"/>
                  </a:ext>
                </a:extLst>
              </a:tr>
              <a:tr h="259383">
                <a:tc>
                  <a:txBody>
                    <a:bodyPr/>
                    <a:lstStyle/>
                    <a:p>
                      <a:pPr algn="l" fontAlgn="b"/>
                      <a:r>
                        <a:rPr lang="en-US" sz="1400" u="none" strike="noStrike" dirty="0">
                          <a:effectLst/>
                        </a:rPr>
                        <a:t>Total</a:t>
                      </a:r>
                      <a:endParaRPr lang="en-US" sz="1400" b="1" i="0" u="none" strike="noStrike" dirty="0">
                        <a:solidFill>
                          <a:srgbClr val="000000"/>
                        </a:solidFill>
                        <a:effectLst/>
                        <a:latin typeface="Calibri" panose="020F0502020204030204" pitchFamily="34" charset="0"/>
                      </a:endParaRPr>
                    </a:p>
                  </a:txBody>
                  <a:tcPr marL="0" marR="0" marT="0" marB="0" anchor="b"/>
                </a:tc>
                <a:tc>
                  <a:txBody>
                    <a:bodyPr/>
                    <a:lstStyle/>
                    <a:p>
                      <a:pPr algn="ctr" rtl="0" fontAlgn="b"/>
                      <a:r>
                        <a:rPr lang="x-none" sz="1600" b="1" i="0" u="none" strike="noStrike" dirty="0">
                          <a:solidFill>
                            <a:srgbClr val="4B545B"/>
                          </a:solidFill>
                          <a:effectLst/>
                          <a:latin typeface="Calibri" panose="020F0502020204030204" pitchFamily="34" charset="0"/>
                        </a:rPr>
                        <a:t>9423</a:t>
                      </a:r>
                    </a:p>
                  </a:txBody>
                  <a:tcPr marL="6351" marR="6351" marT="6350" marB="0" anchor="b"/>
                </a:tc>
                <a:tc>
                  <a:txBody>
                    <a:bodyPr/>
                    <a:lstStyle/>
                    <a:p>
                      <a:pPr algn="ctr" rtl="0" fontAlgn="b"/>
                      <a:r>
                        <a:rPr lang="x-none" sz="1600" b="1" i="0" u="none" strike="noStrike" dirty="0">
                          <a:solidFill>
                            <a:srgbClr val="4B545B"/>
                          </a:solidFill>
                          <a:effectLst/>
                          <a:latin typeface="Calibri" panose="020F0502020204030204" pitchFamily="34" charset="0"/>
                        </a:rPr>
                        <a:t>7019</a:t>
                      </a:r>
                    </a:p>
                  </a:txBody>
                  <a:tcPr marL="6351" marR="6351" marT="6350" marB="0" anchor="b"/>
                </a:tc>
                <a:tc>
                  <a:txBody>
                    <a:bodyPr/>
                    <a:lstStyle/>
                    <a:p>
                      <a:pPr algn="ctr" rtl="0" fontAlgn="b"/>
                      <a:r>
                        <a:rPr lang="x-none" sz="1600" b="1" i="0" u="none" strike="noStrike" dirty="0">
                          <a:solidFill>
                            <a:srgbClr val="4B545B"/>
                          </a:solidFill>
                          <a:effectLst/>
                          <a:latin typeface="Calibri" panose="020F0502020204030204" pitchFamily="34" charset="0"/>
                        </a:rPr>
                        <a:t>6233</a:t>
                      </a:r>
                    </a:p>
                  </a:txBody>
                  <a:tcPr marL="6351" marR="6351" marT="6350" marB="0" anchor="b"/>
                </a:tc>
                <a:tc>
                  <a:txBody>
                    <a:bodyPr/>
                    <a:lstStyle/>
                    <a:p>
                      <a:pPr algn="ctr" rtl="0" fontAlgn="b"/>
                      <a:r>
                        <a:rPr lang="x-none" sz="1600" b="1" i="0" u="none" strike="noStrike" dirty="0">
                          <a:solidFill>
                            <a:srgbClr val="4B545B"/>
                          </a:solidFill>
                          <a:effectLst/>
                          <a:latin typeface="Calibri" panose="020F0502020204030204" pitchFamily="34" charset="0"/>
                        </a:rPr>
                        <a:t>5837</a:t>
                      </a:r>
                    </a:p>
                  </a:txBody>
                  <a:tcPr marL="6351" marR="6351" marT="6350" marB="0" anchor="b"/>
                </a:tc>
                <a:tc>
                  <a:txBody>
                    <a:bodyPr/>
                    <a:lstStyle/>
                    <a:p>
                      <a:pPr algn="ctr" rtl="0" fontAlgn="b"/>
                      <a:r>
                        <a:rPr lang="x-none" sz="1600" b="1" i="0" u="none" strike="noStrike" dirty="0">
                          <a:solidFill>
                            <a:srgbClr val="4B545B"/>
                          </a:solidFill>
                          <a:effectLst/>
                          <a:latin typeface="Calibri" panose="020F0502020204030204" pitchFamily="34" charset="0"/>
                        </a:rPr>
                        <a:t>6786</a:t>
                      </a:r>
                    </a:p>
                  </a:txBody>
                  <a:tcPr marL="6351" marR="6351" marT="6350" marB="0" anchor="b"/>
                </a:tc>
                <a:tc>
                  <a:txBody>
                    <a:bodyPr/>
                    <a:lstStyle/>
                    <a:p>
                      <a:pPr algn="ctr" rtl="0" fontAlgn="b"/>
                      <a:r>
                        <a:rPr lang="x-none" sz="1600" b="1" i="0" u="none" strike="noStrike" dirty="0">
                          <a:solidFill>
                            <a:srgbClr val="4B545B"/>
                          </a:solidFill>
                          <a:effectLst/>
                          <a:latin typeface="Calibri" panose="020F0502020204030204" pitchFamily="34" charset="0"/>
                        </a:rPr>
                        <a:t>6786</a:t>
                      </a:r>
                    </a:p>
                  </a:txBody>
                  <a:tcPr marL="6351" marR="6351" marT="6350" marB="0" anchor="b"/>
                </a:tc>
                <a:tc>
                  <a:txBody>
                    <a:bodyPr/>
                    <a:lstStyle/>
                    <a:p>
                      <a:pPr algn="ctr" rtl="0" fontAlgn="b"/>
                      <a:r>
                        <a:rPr lang="x-none" sz="1600" b="1" i="0" u="none" strike="noStrike" dirty="0">
                          <a:solidFill>
                            <a:srgbClr val="000000"/>
                          </a:solidFill>
                          <a:effectLst/>
                          <a:latin typeface="Calibri" panose="020F0502020204030204" pitchFamily="34" charset="0"/>
                        </a:rPr>
                        <a:t>72%</a:t>
                      </a:r>
                    </a:p>
                  </a:txBody>
                  <a:tcPr marL="6351" marR="6351" marT="6350" marB="0" anchor="b">
                    <a:solidFill>
                      <a:srgbClr val="FFFF00"/>
                    </a:solidFill>
                  </a:tcPr>
                </a:tc>
                <a:extLst>
                  <a:ext uri="{0D108BD9-81ED-4DB2-BD59-A6C34878D82A}">
                    <a16:rowId xmlns:a16="http://schemas.microsoft.com/office/drawing/2014/main" xmlns="" val="966013215"/>
                  </a:ext>
                </a:extLst>
              </a:tr>
            </a:tbl>
          </a:graphicData>
        </a:graphic>
      </p:graphicFrame>
      <p:sp>
        <p:nvSpPr>
          <p:cNvPr id="5" name="TextBox 4"/>
          <p:cNvSpPr txBox="1"/>
          <p:nvPr/>
        </p:nvSpPr>
        <p:spPr>
          <a:xfrm>
            <a:off x="986323" y="6310359"/>
            <a:ext cx="10428932" cy="369332"/>
          </a:xfrm>
          <a:prstGeom prst="rect">
            <a:avLst/>
          </a:prstGeom>
          <a:solidFill>
            <a:schemeClr val="bg1"/>
          </a:solidFill>
          <a:ln>
            <a:solidFill>
              <a:srgbClr val="C00000"/>
            </a:solidFill>
          </a:ln>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18729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652" y="185801"/>
            <a:ext cx="11069055" cy="570920"/>
          </a:xfrm>
        </p:spPr>
        <p:txBody>
          <a:bodyPr>
            <a:normAutofit/>
          </a:bodyPr>
          <a:lstStyle/>
          <a:p>
            <a:r>
              <a:rPr lang="en-US" sz="2400">
                <a:latin typeface="Arial Black" panose="020B0A04020102020204" pitchFamily="34" charset="0"/>
              </a:rPr>
              <a:t>FY 21Q4 Service availability by facility </a:t>
            </a:r>
          </a:p>
        </p:txBody>
      </p:sp>
      <p:graphicFrame>
        <p:nvGraphicFramePr>
          <p:cNvPr id="4" name="Table 3"/>
          <p:cNvGraphicFramePr>
            <a:graphicFrameLocks noGrp="1"/>
          </p:cNvGraphicFramePr>
          <p:nvPr>
            <p:extLst>
              <p:ext uri="{D42A27DB-BD31-4B8C-83A1-F6EECF244321}">
                <p14:modId xmlns:p14="http://schemas.microsoft.com/office/powerpoint/2010/main" val="1717210348"/>
              </p:ext>
            </p:extLst>
          </p:nvPr>
        </p:nvGraphicFramePr>
        <p:xfrm>
          <a:off x="1010652" y="874176"/>
          <a:ext cx="11069059" cy="4433418"/>
        </p:xfrm>
        <a:graphic>
          <a:graphicData uri="http://schemas.openxmlformats.org/drawingml/2006/table">
            <a:tbl>
              <a:tblPr firstRow="1" bandRow="1">
                <a:tableStyleId>{7DF18680-E054-41AD-8BC1-D1AEF772440D}</a:tableStyleId>
              </a:tblPr>
              <a:tblGrid>
                <a:gridCol w="1019628">
                  <a:extLst>
                    <a:ext uri="{9D8B030D-6E8A-4147-A177-3AD203B41FA5}">
                      <a16:colId xmlns:a16="http://schemas.microsoft.com/office/drawing/2014/main" xmlns="" val="1394226875"/>
                    </a:ext>
                  </a:extLst>
                </a:gridCol>
                <a:gridCol w="1332855">
                  <a:extLst>
                    <a:ext uri="{9D8B030D-6E8A-4147-A177-3AD203B41FA5}">
                      <a16:colId xmlns:a16="http://schemas.microsoft.com/office/drawing/2014/main" xmlns="" val="719860936"/>
                    </a:ext>
                  </a:extLst>
                </a:gridCol>
                <a:gridCol w="1503336">
                  <a:extLst>
                    <a:ext uri="{9D8B030D-6E8A-4147-A177-3AD203B41FA5}">
                      <a16:colId xmlns:a16="http://schemas.microsoft.com/office/drawing/2014/main" xmlns="" val="915076965"/>
                    </a:ext>
                  </a:extLst>
                </a:gridCol>
                <a:gridCol w="1580827">
                  <a:extLst>
                    <a:ext uri="{9D8B030D-6E8A-4147-A177-3AD203B41FA5}">
                      <a16:colId xmlns:a16="http://schemas.microsoft.com/office/drawing/2014/main" xmlns="" val="3061056801"/>
                    </a:ext>
                  </a:extLst>
                </a:gridCol>
                <a:gridCol w="1366575">
                  <a:extLst>
                    <a:ext uri="{9D8B030D-6E8A-4147-A177-3AD203B41FA5}">
                      <a16:colId xmlns:a16="http://schemas.microsoft.com/office/drawing/2014/main" xmlns="" val="2465450405"/>
                    </a:ext>
                  </a:extLst>
                </a:gridCol>
                <a:gridCol w="1580319">
                  <a:extLst>
                    <a:ext uri="{9D8B030D-6E8A-4147-A177-3AD203B41FA5}">
                      <a16:colId xmlns:a16="http://schemas.microsoft.com/office/drawing/2014/main" xmlns="" val="3605714813"/>
                    </a:ext>
                  </a:extLst>
                </a:gridCol>
                <a:gridCol w="1374279">
                  <a:extLst>
                    <a:ext uri="{9D8B030D-6E8A-4147-A177-3AD203B41FA5}">
                      <a16:colId xmlns:a16="http://schemas.microsoft.com/office/drawing/2014/main" xmlns="" val="516500472"/>
                    </a:ext>
                  </a:extLst>
                </a:gridCol>
                <a:gridCol w="1311240">
                  <a:extLst>
                    <a:ext uri="{9D8B030D-6E8A-4147-A177-3AD203B41FA5}">
                      <a16:colId xmlns:a16="http://schemas.microsoft.com/office/drawing/2014/main" xmlns="" val="2030264635"/>
                    </a:ext>
                  </a:extLst>
                </a:gridCol>
              </a:tblGrid>
              <a:tr h="854057">
                <a:tc>
                  <a:txBody>
                    <a:bodyPr/>
                    <a:lstStyle/>
                    <a:p>
                      <a:r>
                        <a:rPr lang="en-US"/>
                        <a:t>Tier type </a:t>
                      </a:r>
                    </a:p>
                  </a:txBody>
                  <a:tcPr/>
                </a:tc>
                <a:tc>
                  <a:txBody>
                    <a:bodyPr/>
                    <a:lstStyle/>
                    <a:p>
                      <a:r>
                        <a:rPr lang="en-US"/>
                        <a:t># of facilities</a:t>
                      </a:r>
                    </a:p>
                  </a:txBody>
                  <a:tcPr/>
                </a:tc>
                <a:tc>
                  <a:txBody>
                    <a:bodyPr/>
                    <a:lstStyle/>
                    <a:p>
                      <a:r>
                        <a:rPr lang="en-US"/>
                        <a:t># providing HTS service </a:t>
                      </a:r>
                      <a:endParaRPr lang="en-US">
                        <a:solidFill>
                          <a:schemeClr val="bg1"/>
                        </a:solidFill>
                      </a:endParaRPr>
                    </a:p>
                  </a:txBody>
                  <a:tcPr/>
                </a:tc>
                <a:tc>
                  <a:txBody>
                    <a:bodyPr/>
                    <a:lstStyle/>
                    <a:p>
                      <a:r>
                        <a:rPr lang="en-US"/>
                        <a:t>#</a:t>
                      </a:r>
                      <a:r>
                        <a:rPr lang="en-US" baseline="0"/>
                        <a:t> providing </a:t>
                      </a:r>
                      <a:r>
                        <a:rPr lang="en-US" u="sng" baseline="0"/>
                        <a:t>PMTCT services </a:t>
                      </a:r>
                      <a:endParaRPr lang="en-US" b="1" u="sng">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t># providing </a:t>
                      </a:r>
                      <a:r>
                        <a:rPr lang="en-US" sz="1800" u="sng"/>
                        <a:t>EID service </a:t>
                      </a:r>
                      <a:endParaRPr lang="en-US" sz="1800" u="sng">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t># providing </a:t>
                      </a:r>
                      <a:r>
                        <a:rPr lang="en-US" sz="1800" u="sng"/>
                        <a:t>ART services</a:t>
                      </a:r>
                      <a:endParaRPr lang="en-US" sz="1800" u="sng">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t># providing </a:t>
                      </a:r>
                      <a:r>
                        <a:rPr lang="en-US" sz="1800" u="sng"/>
                        <a:t>VL</a:t>
                      </a:r>
                      <a:r>
                        <a:rPr lang="en-US" sz="1800" u="sng" baseline="0"/>
                        <a:t> </a:t>
                      </a:r>
                      <a:r>
                        <a:rPr lang="en-US" sz="1800" u="sng"/>
                        <a:t>services </a:t>
                      </a:r>
                      <a:endParaRPr lang="en-US" sz="1800" u="sng">
                        <a:solidFill>
                          <a:schemeClr val="bg1"/>
                        </a:solidFill>
                      </a:endParaRPr>
                    </a:p>
                  </a:txBody>
                  <a:tcPr/>
                </a:tc>
                <a:tc>
                  <a:txBody>
                    <a:bodyPr/>
                    <a:lstStyle/>
                    <a:p>
                      <a:r>
                        <a:rPr lang="en-US"/>
                        <a:t># providing </a:t>
                      </a:r>
                      <a:r>
                        <a:rPr lang="en-US" u="sng"/>
                        <a:t>TB services </a:t>
                      </a:r>
                      <a:endParaRPr lang="en-US" u="sng">
                        <a:solidFill>
                          <a:schemeClr val="bg1"/>
                        </a:solidFill>
                      </a:endParaRPr>
                    </a:p>
                  </a:txBody>
                  <a:tcPr/>
                </a:tc>
                <a:extLst>
                  <a:ext uri="{0D108BD9-81ED-4DB2-BD59-A6C34878D82A}">
                    <a16:rowId xmlns:a16="http://schemas.microsoft.com/office/drawing/2014/main" xmlns="" val="4225009029"/>
                  </a:ext>
                </a:extLst>
              </a:tr>
              <a:tr h="1024868">
                <a:tc>
                  <a:txBody>
                    <a:bodyPr/>
                    <a:lstStyle/>
                    <a:p>
                      <a:r>
                        <a:rPr lang="en-US"/>
                        <a:t>Tier-1</a:t>
                      </a:r>
                    </a:p>
                  </a:txBody>
                  <a:tcPr/>
                </a:tc>
                <a:tc>
                  <a:txBody>
                    <a:bodyPr/>
                    <a:lstStyle/>
                    <a:p>
                      <a:pPr algn="ctr"/>
                      <a:r>
                        <a:rPr lang="en-US" dirty="0"/>
                        <a:t>12</a:t>
                      </a:r>
                    </a:p>
                  </a:txBody>
                  <a:tcPr/>
                </a:tc>
                <a:tc>
                  <a:txBody>
                    <a:bodyPr/>
                    <a:lstStyle/>
                    <a:p>
                      <a:pPr algn="ctr"/>
                      <a:r>
                        <a:rPr lang="en-US" dirty="0"/>
                        <a:t>12</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12</a:t>
                      </a:r>
                    </a:p>
                  </a:txBody>
                  <a:tcPr/>
                </a:tc>
                <a:tc>
                  <a:txBody>
                    <a:bodyPr/>
                    <a:lstStyle/>
                    <a:p>
                      <a:pPr algn="ctr"/>
                      <a:r>
                        <a:rPr lang="en-US" dirty="0"/>
                        <a:t>12</a:t>
                      </a:r>
                    </a:p>
                  </a:txBody>
                  <a:tcPr/>
                </a:tc>
                <a:tc>
                  <a:txBody>
                    <a:bodyPr/>
                    <a:lstStyle/>
                    <a:p>
                      <a:pPr algn="ctr"/>
                      <a:r>
                        <a:rPr lang="en-US" dirty="0"/>
                        <a:t>3</a:t>
                      </a:r>
                    </a:p>
                  </a:txBody>
                  <a:tcPr/>
                </a:tc>
                <a:extLst>
                  <a:ext uri="{0D108BD9-81ED-4DB2-BD59-A6C34878D82A}">
                    <a16:rowId xmlns:a16="http://schemas.microsoft.com/office/drawing/2014/main" xmlns="" val="563190286"/>
                  </a:ext>
                </a:extLst>
              </a:tr>
              <a:tr h="536865">
                <a:tc>
                  <a:txBody>
                    <a:bodyPr/>
                    <a:lstStyle/>
                    <a:p>
                      <a:r>
                        <a:rPr lang="en-US"/>
                        <a:t>Tier-2</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0</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0</a:t>
                      </a:r>
                    </a:p>
                  </a:txBody>
                  <a:tcPr/>
                </a:tc>
                <a:extLst>
                  <a:ext uri="{0D108BD9-81ED-4DB2-BD59-A6C34878D82A}">
                    <a16:rowId xmlns:a16="http://schemas.microsoft.com/office/drawing/2014/main" xmlns="" val="1651866213"/>
                  </a:ext>
                </a:extLst>
              </a:tr>
              <a:tr h="665493">
                <a:tc>
                  <a:txBody>
                    <a:bodyPr/>
                    <a:lstStyle/>
                    <a:p>
                      <a:r>
                        <a:rPr lang="en-US"/>
                        <a:t>Tier-3</a:t>
                      </a:r>
                    </a:p>
                  </a:txBody>
                  <a:tcPr/>
                </a:tc>
                <a:tc>
                  <a:txBody>
                    <a:bodyPr/>
                    <a:lstStyle/>
                    <a:p>
                      <a:pPr algn="ctr"/>
                      <a:r>
                        <a:rPr lang="en-US" dirty="0"/>
                        <a:t>6</a:t>
                      </a:r>
                    </a:p>
                  </a:txBody>
                  <a:tcPr/>
                </a:tc>
                <a:tc>
                  <a:txBody>
                    <a:bodyPr/>
                    <a:lstStyle/>
                    <a:p>
                      <a:pPr algn="ctr"/>
                      <a:r>
                        <a:rPr lang="en-US" dirty="0"/>
                        <a:t>6 (only index)</a:t>
                      </a:r>
                    </a:p>
                  </a:txBody>
                  <a:tcPr/>
                </a:tc>
                <a:tc>
                  <a:txBody>
                    <a:bodyPr/>
                    <a:lstStyle/>
                    <a:p>
                      <a:pPr algn="ctr"/>
                      <a:r>
                        <a:rPr lang="en-US" dirty="0"/>
                        <a:t>0</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0</a:t>
                      </a:r>
                    </a:p>
                  </a:txBody>
                  <a:tcPr/>
                </a:tc>
                <a:extLst>
                  <a:ext uri="{0D108BD9-81ED-4DB2-BD59-A6C34878D82A}">
                    <a16:rowId xmlns:a16="http://schemas.microsoft.com/office/drawing/2014/main" xmlns="" val="3860395378"/>
                  </a:ext>
                </a:extLst>
              </a:tr>
              <a:tr h="1291792">
                <a:tc>
                  <a:txBody>
                    <a:bodyPr/>
                    <a:lstStyle/>
                    <a:p>
                      <a:r>
                        <a:rPr lang="en-US"/>
                        <a:t>Total</a:t>
                      </a:r>
                      <a:endParaRPr lang="en-US" b="1"/>
                    </a:p>
                  </a:txBody>
                  <a:tcPr/>
                </a:tc>
                <a:tc>
                  <a:txBody>
                    <a:bodyPr/>
                    <a:lstStyle/>
                    <a:p>
                      <a:pPr algn="ctr"/>
                      <a:r>
                        <a:rPr lang="en-US" b="1" dirty="0"/>
                        <a:t>21</a:t>
                      </a:r>
                    </a:p>
                  </a:txBody>
                  <a:tcPr/>
                </a:tc>
                <a:tc>
                  <a:txBody>
                    <a:bodyPr/>
                    <a:lstStyle/>
                    <a:p>
                      <a:pPr algn="ctr"/>
                      <a:r>
                        <a:rPr lang="en-US" b="1" dirty="0"/>
                        <a:t>21</a:t>
                      </a:r>
                    </a:p>
                  </a:txBody>
                  <a:tcPr/>
                </a:tc>
                <a:tc>
                  <a:txBody>
                    <a:bodyPr/>
                    <a:lstStyle/>
                    <a:p>
                      <a:pPr algn="ctr"/>
                      <a:r>
                        <a:rPr lang="en-US" dirty="0"/>
                        <a:t>11</a:t>
                      </a:r>
                    </a:p>
                    <a:p>
                      <a:pPr algn="ctr"/>
                      <a:endParaRPr lang="en-US" sz="1600" b="1" dirty="0"/>
                    </a:p>
                    <a:p>
                      <a:pPr algn="ctr"/>
                      <a:endParaRPr lang="en-US" sz="1600" b="1" dirty="0"/>
                    </a:p>
                  </a:txBody>
                  <a:tcPr/>
                </a:tc>
                <a:tc>
                  <a:txBody>
                    <a:bodyPr/>
                    <a:lstStyle/>
                    <a:p>
                      <a:pPr algn="ctr"/>
                      <a:r>
                        <a:rPr lang="en-US" b="1" dirty="0"/>
                        <a:t>21</a:t>
                      </a:r>
                    </a:p>
                  </a:txBody>
                  <a:tcPr/>
                </a:tc>
                <a:tc>
                  <a:txBody>
                    <a:bodyPr/>
                    <a:lstStyle/>
                    <a:p>
                      <a:pPr algn="ctr"/>
                      <a:r>
                        <a:rPr lang="en-US" b="1" dirty="0"/>
                        <a:t>21</a:t>
                      </a:r>
                    </a:p>
                  </a:txBody>
                  <a:tcPr/>
                </a:tc>
                <a:tc>
                  <a:txBody>
                    <a:bodyPr/>
                    <a:lstStyle/>
                    <a:p>
                      <a:pPr algn="ctr"/>
                      <a:r>
                        <a:rPr lang="en-US" b="1" dirty="0"/>
                        <a:t>21</a:t>
                      </a:r>
                    </a:p>
                  </a:txBody>
                  <a:tcPr/>
                </a:tc>
                <a:tc>
                  <a:txBody>
                    <a:bodyPr/>
                    <a:lstStyle/>
                    <a:p>
                      <a:pPr algn="ctr"/>
                      <a:r>
                        <a:rPr lang="en-US" b="1" dirty="0"/>
                        <a:t>3</a:t>
                      </a:r>
                    </a:p>
                  </a:txBody>
                  <a:tcPr/>
                </a:tc>
                <a:extLst>
                  <a:ext uri="{0D108BD9-81ED-4DB2-BD59-A6C34878D82A}">
                    <a16:rowId xmlns:a16="http://schemas.microsoft.com/office/drawing/2014/main" xmlns="" val="1236485415"/>
                  </a:ext>
                </a:extLst>
              </a:tr>
            </a:tbl>
          </a:graphicData>
        </a:graphic>
      </p:graphicFrame>
    </p:spTree>
    <p:extLst>
      <p:ext uri="{BB962C8B-B14F-4D97-AF65-F5344CB8AC3E}">
        <p14:creationId xmlns:p14="http://schemas.microsoft.com/office/powerpoint/2010/main" val="1932912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8143" y="184093"/>
            <a:ext cx="10442663" cy="570920"/>
          </a:xfrm>
        </p:spPr>
        <p:txBody>
          <a:bodyPr>
            <a:normAutofit/>
          </a:bodyPr>
          <a:lstStyle/>
          <a:p>
            <a:r>
              <a:rPr lang="en-US" sz="2400">
                <a:solidFill>
                  <a:srgbClr val="000000"/>
                </a:solidFill>
                <a:latin typeface="Arial Black" panose="020B0A04020102020204" pitchFamily="34" charset="0"/>
              </a:rPr>
              <a:t>FY21 VL Coverage and suppression rates by region</a:t>
            </a:r>
          </a:p>
        </p:txBody>
      </p:sp>
      <p:sp>
        <p:nvSpPr>
          <p:cNvPr id="6" name="TextBox 5"/>
          <p:cNvSpPr txBox="1"/>
          <p:nvPr/>
        </p:nvSpPr>
        <p:spPr>
          <a:xfrm>
            <a:off x="1286359" y="5566338"/>
            <a:ext cx="10291815" cy="923330"/>
          </a:xfrm>
          <a:prstGeom prst="rect">
            <a:avLst/>
          </a:prstGeom>
          <a:solidFill>
            <a:schemeClr val="bg1"/>
          </a:solidFill>
          <a:ln w="9525">
            <a:solidFill>
              <a:srgbClr val="FF0000"/>
            </a:solidFill>
            <a:prstDash val="solid"/>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a:t>Overall VLS is 86%; WES has higher suppression rate(89%) and Lakes lowest (75%)</a:t>
            </a:r>
          </a:p>
          <a:p>
            <a:pPr marL="285750" indent="-285750">
              <a:buFont typeface="Arial" panose="020B0604020202020204" pitchFamily="34" charset="0"/>
              <a:buChar char="•"/>
            </a:pPr>
            <a:r>
              <a:rPr lang="en-US"/>
              <a:t>Overall VLC is 61% . CE region has highest coverage (72%)  and Lakes has lowest coverage rate (36%)</a:t>
            </a:r>
          </a:p>
          <a:p>
            <a:pPr marL="285750" indent="-285750">
              <a:buFont typeface="Arial" panose="020B0604020202020204" pitchFamily="34" charset="0"/>
              <a:buChar char="•"/>
            </a:pPr>
            <a:r>
              <a:rPr lang="en-US">
                <a:solidFill>
                  <a:srgbClr val="FF0000"/>
                </a:solidFill>
              </a:rPr>
              <a:t>The high IIT affected the VL coverage </a:t>
            </a:r>
          </a:p>
        </p:txBody>
      </p:sp>
      <p:graphicFrame>
        <p:nvGraphicFramePr>
          <p:cNvPr id="7" name="Chart 6">
            <a:extLst>
              <a:ext uri="{FF2B5EF4-FFF2-40B4-BE49-F238E27FC236}">
                <a16:creationId xmlns:a16="http://schemas.microsoft.com/office/drawing/2014/main" xmlns="" id="{5B27A916-DF38-4435-BA67-A745867D1811}"/>
              </a:ext>
            </a:extLst>
          </p:cNvPr>
          <p:cNvGraphicFramePr>
            <a:graphicFrameLocks/>
          </p:cNvGraphicFramePr>
          <p:nvPr>
            <p:extLst>
              <p:ext uri="{D42A27DB-BD31-4B8C-83A1-F6EECF244321}">
                <p14:modId xmlns:p14="http://schemas.microsoft.com/office/powerpoint/2010/main" val="823136323"/>
              </p:ext>
            </p:extLst>
          </p:nvPr>
        </p:nvGraphicFramePr>
        <p:xfrm>
          <a:off x="1286357" y="976393"/>
          <a:ext cx="9577955" cy="41380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5492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971" y="146601"/>
            <a:ext cx="11303431" cy="639762"/>
          </a:xfrm>
        </p:spPr>
        <p:txBody>
          <a:bodyPr>
            <a:normAutofit/>
          </a:bodyPr>
          <a:lstStyle/>
          <a:p>
            <a:r>
              <a:rPr lang="en-US" sz="2400">
                <a:solidFill>
                  <a:srgbClr val="000000"/>
                </a:solidFill>
                <a:latin typeface="Arial Black" panose="020B0A04020102020204" pitchFamily="34" charset="0"/>
              </a:rPr>
              <a:t>FY21 VLC and VLS rate by region </a:t>
            </a:r>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1625986864"/>
              </p:ext>
            </p:extLst>
          </p:nvPr>
        </p:nvGraphicFramePr>
        <p:xfrm>
          <a:off x="278971" y="1208868"/>
          <a:ext cx="5740831" cy="49680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3628102984"/>
              </p:ext>
            </p:extLst>
          </p:nvPr>
        </p:nvGraphicFramePr>
        <p:xfrm>
          <a:off x="6172200" y="1208868"/>
          <a:ext cx="5684003" cy="496809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78969" y="6271376"/>
            <a:ext cx="10771323" cy="400110"/>
          </a:xfrm>
          <a:prstGeom prst="rect">
            <a:avLst/>
          </a:prstGeom>
          <a:noFill/>
          <a:ln>
            <a:solidFill>
              <a:srgbClr val="FF0000"/>
            </a:solidFill>
          </a:ln>
        </p:spPr>
        <p:txBody>
          <a:bodyPr wrap="square" rtlCol="0">
            <a:spAutoFit/>
          </a:bodyPr>
          <a:lstStyle/>
          <a:p>
            <a:r>
              <a:rPr lang="en-US" sz="2000"/>
              <a:t>Overall VLC has improved from 56 to 61% in FY21. VLS rate remained flat across the four quarters</a:t>
            </a:r>
          </a:p>
        </p:txBody>
      </p:sp>
    </p:spTree>
    <p:extLst>
      <p:ext uri="{BB962C8B-B14F-4D97-AF65-F5344CB8AC3E}">
        <p14:creationId xmlns:p14="http://schemas.microsoft.com/office/powerpoint/2010/main" val="867714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826" y="150936"/>
            <a:ext cx="10584012" cy="570920"/>
          </a:xfrm>
        </p:spPr>
        <p:txBody>
          <a:bodyPr>
            <a:noAutofit/>
          </a:bodyPr>
          <a:lstStyle/>
          <a:p>
            <a:r>
              <a:rPr lang="en-US" sz="2400">
                <a:solidFill>
                  <a:srgbClr val="000000"/>
                </a:solidFill>
                <a:latin typeface="Arial Black" panose="020B0A04020102020204" pitchFamily="34" charset="0"/>
              </a:rPr>
              <a:t>FY21Viral Load Coverage and suppression rate by county</a:t>
            </a:r>
            <a:br>
              <a:rPr lang="en-US" sz="2400">
                <a:solidFill>
                  <a:srgbClr val="000000"/>
                </a:solidFill>
                <a:latin typeface="Arial Black" panose="020B0A04020102020204" pitchFamily="34" charset="0"/>
              </a:rPr>
            </a:br>
            <a:endParaRPr lang="en-US" sz="2400">
              <a:solidFill>
                <a:srgbClr val="000000"/>
              </a:solidFill>
              <a:latin typeface="Arial Black" panose="020B0A04020102020204" pitchFamily="34" charset="0"/>
            </a:endParaRPr>
          </a:p>
        </p:txBody>
      </p:sp>
      <p:sp>
        <p:nvSpPr>
          <p:cNvPr id="5" name="TextBox 4"/>
          <p:cNvSpPr txBox="1"/>
          <p:nvPr/>
        </p:nvSpPr>
        <p:spPr>
          <a:xfrm>
            <a:off x="956824" y="5925238"/>
            <a:ext cx="10899379" cy="369332"/>
          </a:xfrm>
          <a:prstGeom prst="rect">
            <a:avLst/>
          </a:prstGeom>
          <a:solidFill>
            <a:schemeClr val="bg1"/>
          </a:solidFill>
          <a:ln>
            <a:solidFill>
              <a:schemeClr val="accent6">
                <a:lumMod val="40000"/>
                <a:lumOff val="60000"/>
              </a:schemeClr>
            </a:solidFill>
          </a:ln>
        </p:spPr>
        <p:txBody>
          <a:bodyPr wrap="square" rtlCol="0">
            <a:spAutoFit/>
          </a:bodyPr>
          <a:lstStyle/>
          <a:p>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929683235"/>
              </p:ext>
            </p:extLst>
          </p:nvPr>
        </p:nvGraphicFramePr>
        <p:xfrm>
          <a:off x="1084885" y="721856"/>
          <a:ext cx="10972799" cy="49815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5544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332" y="136816"/>
            <a:ext cx="10400607" cy="570920"/>
          </a:xfrm>
        </p:spPr>
        <p:txBody>
          <a:bodyPr>
            <a:normAutofit/>
          </a:bodyPr>
          <a:lstStyle/>
          <a:p>
            <a:r>
              <a:rPr lang="en-US" sz="2400" dirty="0">
                <a:solidFill>
                  <a:srgbClr val="000000"/>
                </a:solidFill>
                <a:latin typeface="Arial Black" panose="020B0A04020102020204" pitchFamily="34" charset="0"/>
              </a:rPr>
              <a:t>WER FY21 VL Cascade</a:t>
            </a:r>
          </a:p>
        </p:txBody>
      </p:sp>
      <p:graphicFrame>
        <p:nvGraphicFramePr>
          <p:cNvPr id="3" name="Table 2"/>
          <p:cNvGraphicFramePr>
            <a:graphicFrameLocks noGrp="1"/>
          </p:cNvGraphicFramePr>
          <p:nvPr>
            <p:extLst>
              <p:ext uri="{D42A27DB-BD31-4B8C-83A1-F6EECF244321}">
                <p14:modId xmlns:p14="http://schemas.microsoft.com/office/powerpoint/2010/main" val="628461064"/>
              </p:ext>
            </p:extLst>
          </p:nvPr>
        </p:nvGraphicFramePr>
        <p:xfrm>
          <a:off x="7607806" y="136817"/>
          <a:ext cx="3924887" cy="2602523"/>
        </p:xfrm>
        <a:graphic>
          <a:graphicData uri="http://schemas.openxmlformats.org/drawingml/2006/table">
            <a:tbl>
              <a:tblPr>
                <a:tableStyleId>{5C22544A-7EE6-4342-B048-85BDC9FD1C3A}</a:tableStyleId>
              </a:tblPr>
              <a:tblGrid>
                <a:gridCol w="2878251">
                  <a:extLst>
                    <a:ext uri="{9D8B030D-6E8A-4147-A177-3AD203B41FA5}">
                      <a16:colId xmlns:a16="http://schemas.microsoft.com/office/drawing/2014/main" xmlns="" val="144765583"/>
                    </a:ext>
                  </a:extLst>
                </a:gridCol>
                <a:gridCol w="1046636">
                  <a:extLst>
                    <a:ext uri="{9D8B030D-6E8A-4147-A177-3AD203B41FA5}">
                      <a16:colId xmlns:a16="http://schemas.microsoft.com/office/drawing/2014/main" xmlns="" val="3297174908"/>
                    </a:ext>
                  </a:extLst>
                </a:gridCol>
              </a:tblGrid>
              <a:tr h="384687">
                <a:tc>
                  <a:txBody>
                    <a:bodyPr/>
                    <a:lstStyle/>
                    <a:p>
                      <a:pPr algn="l" fontAlgn="b"/>
                      <a:r>
                        <a:rPr lang="en-US" sz="1400" b="0" i="0" u="none" strike="noStrike" dirty="0">
                          <a:solidFill>
                            <a:srgbClr val="000000"/>
                          </a:solidFill>
                          <a:effectLst/>
                          <a:latin typeface="Calibri" panose="020F0502020204030204" pitchFamily="34" charset="0"/>
                        </a:rPr>
                        <a:t>%</a:t>
                      </a:r>
                      <a:r>
                        <a:rPr lang="en-US" sz="1400" b="0" i="0" u="none" strike="noStrike" baseline="0" dirty="0">
                          <a:solidFill>
                            <a:srgbClr val="000000"/>
                          </a:solidFill>
                          <a:effectLst/>
                          <a:latin typeface="Calibri" panose="020F0502020204030204" pitchFamily="34" charset="0"/>
                        </a:rPr>
                        <a:t> results received</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accent6">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86%</a:t>
                      </a:r>
                    </a:p>
                  </a:txBody>
                  <a:tcPr marL="9525" marR="9525" marT="9525" marB="0" anchor="ctr">
                    <a:solidFill>
                      <a:schemeClr val="accent6">
                        <a:lumMod val="20000"/>
                        <a:lumOff val="80000"/>
                      </a:schemeClr>
                    </a:solidFill>
                  </a:tcPr>
                </a:tc>
                <a:extLst>
                  <a:ext uri="{0D108BD9-81ED-4DB2-BD59-A6C34878D82A}">
                    <a16:rowId xmlns:a16="http://schemas.microsoft.com/office/drawing/2014/main" xmlns="" val="3789038582"/>
                  </a:ext>
                </a:extLst>
              </a:tr>
              <a:tr h="384687">
                <a:tc>
                  <a:txBody>
                    <a:bodyPr/>
                    <a:lstStyle/>
                    <a:p>
                      <a:pPr algn="l" fontAlgn="b"/>
                      <a:r>
                        <a:rPr lang="en-US" sz="1400" b="0" i="0" u="none" strike="noStrike" dirty="0">
                          <a:solidFill>
                            <a:srgbClr val="000000"/>
                          </a:solidFill>
                          <a:effectLst/>
                          <a:latin typeface="Calibri" panose="020F0502020204030204" pitchFamily="34" charset="0"/>
                        </a:rPr>
                        <a:t>VL Suppression</a:t>
                      </a:r>
                      <a:r>
                        <a:rPr lang="en-US" sz="1400" b="0" i="0" u="none" strike="noStrike" baseline="0" dirty="0">
                          <a:solidFill>
                            <a:srgbClr val="000000"/>
                          </a:solidFill>
                          <a:effectLst/>
                          <a:latin typeface="Calibri" panose="020F0502020204030204" pitchFamily="34" charset="0"/>
                        </a:rPr>
                        <a:t> rate </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accent6">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88.3%</a:t>
                      </a:r>
                    </a:p>
                  </a:txBody>
                  <a:tcPr marL="9525" marR="9525" marT="9525" marB="0" anchor="ctr">
                    <a:solidFill>
                      <a:schemeClr val="accent6">
                        <a:lumMod val="20000"/>
                        <a:lumOff val="80000"/>
                      </a:schemeClr>
                    </a:solidFill>
                  </a:tcPr>
                </a:tc>
                <a:extLst>
                  <a:ext uri="{0D108BD9-81ED-4DB2-BD59-A6C34878D82A}">
                    <a16:rowId xmlns:a16="http://schemas.microsoft.com/office/drawing/2014/main" xmlns="" val="3624674084"/>
                  </a:ext>
                </a:extLst>
              </a:tr>
              <a:tr h="384687">
                <a:tc>
                  <a:txBody>
                    <a:bodyPr/>
                    <a:lstStyle/>
                    <a:p>
                      <a:pPr algn="l" fontAlgn="b"/>
                      <a:r>
                        <a:rPr lang="en-US" sz="1400" u="none" strike="noStrike">
                          <a:effectLst/>
                        </a:rPr>
                        <a:t>EAC 1Coverage</a:t>
                      </a:r>
                      <a:endParaRPr lang="en-US" sz="1400" b="0" i="0" u="none" strike="noStrike">
                        <a:solidFill>
                          <a:srgbClr val="000000"/>
                        </a:solidFill>
                        <a:effectLst/>
                        <a:latin typeface="Calibri" panose="020F0502020204030204" pitchFamily="34" charset="0"/>
                      </a:endParaRPr>
                    </a:p>
                  </a:txBody>
                  <a:tcPr marL="9525" marR="9525" marT="9525" marB="0" anchor="ctr">
                    <a:solidFill>
                      <a:srgbClr val="FFC000"/>
                    </a:solidFill>
                  </a:tcPr>
                </a:tc>
                <a:tc>
                  <a:txBody>
                    <a:bodyPr/>
                    <a:lstStyle/>
                    <a:p>
                      <a:pPr algn="ctr" fontAlgn="b"/>
                      <a:r>
                        <a:rPr lang="en-US" sz="1400" b="1" i="0" u="none" strike="noStrike" dirty="0">
                          <a:solidFill>
                            <a:srgbClr val="000000"/>
                          </a:solidFill>
                          <a:effectLst/>
                          <a:latin typeface="Calibri" panose="020F0502020204030204" pitchFamily="34" charset="0"/>
                        </a:rPr>
                        <a:t>73.4%</a:t>
                      </a:r>
                    </a:p>
                  </a:txBody>
                  <a:tcPr marL="9525" marR="9525" marT="9525" marB="0" anchor="ctr">
                    <a:solidFill>
                      <a:srgbClr val="FFC000"/>
                    </a:solidFill>
                  </a:tcPr>
                </a:tc>
                <a:extLst>
                  <a:ext uri="{0D108BD9-81ED-4DB2-BD59-A6C34878D82A}">
                    <a16:rowId xmlns:a16="http://schemas.microsoft.com/office/drawing/2014/main" xmlns="" val="2094618727"/>
                  </a:ext>
                </a:extLst>
              </a:tr>
              <a:tr h="384687">
                <a:tc>
                  <a:txBody>
                    <a:bodyPr/>
                    <a:lstStyle/>
                    <a:p>
                      <a:pPr algn="l" fontAlgn="b"/>
                      <a:r>
                        <a:rPr lang="en-US" sz="1400" u="none" strike="noStrike">
                          <a:effectLst/>
                        </a:rPr>
                        <a:t>EAC-2 Coverage</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accent6">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68.7%</a:t>
                      </a:r>
                    </a:p>
                  </a:txBody>
                  <a:tcPr marL="9525" marR="9525" marT="9525" marB="0" anchor="ctr">
                    <a:solidFill>
                      <a:schemeClr val="accent6">
                        <a:lumMod val="20000"/>
                        <a:lumOff val="80000"/>
                      </a:schemeClr>
                    </a:solidFill>
                  </a:tcPr>
                </a:tc>
                <a:extLst>
                  <a:ext uri="{0D108BD9-81ED-4DB2-BD59-A6C34878D82A}">
                    <a16:rowId xmlns:a16="http://schemas.microsoft.com/office/drawing/2014/main" xmlns="" val="1981259548"/>
                  </a:ext>
                </a:extLst>
              </a:tr>
              <a:tr h="384687">
                <a:tc>
                  <a:txBody>
                    <a:bodyPr/>
                    <a:lstStyle/>
                    <a:p>
                      <a:pPr algn="l" fontAlgn="b"/>
                      <a:r>
                        <a:rPr lang="en-US" sz="1400" u="none" strike="noStrike">
                          <a:effectLst/>
                        </a:rPr>
                        <a:t>EAC-3 Coverage</a:t>
                      </a:r>
                      <a:r>
                        <a:rPr lang="en-US" sz="1400" u="none" strike="noStrike" baseline="0">
                          <a:effectLst/>
                        </a:rPr>
                        <a:t> </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accent6">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65.2%</a:t>
                      </a:r>
                    </a:p>
                  </a:txBody>
                  <a:tcPr marL="9525" marR="9525" marT="9525" marB="0" anchor="ctr">
                    <a:solidFill>
                      <a:schemeClr val="accent6">
                        <a:lumMod val="20000"/>
                        <a:lumOff val="80000"/>
                      </a:schemeClr>
                    </a:solidFill>
                  </a:tcPr>
                </a:tc>
                <a:extLst>
                  <a:ext uri="{0D108BD9-81ED-4DB2-BD59-A6C34878D82A}">
                    <a16:rowId xmlns:a16="http://schemas.microsoft.com/office/drawing/2014/main" xmlns="" val="1368455349"/>
                  </a:ext>
                </a:extLst>
              </a:tr>
              <a:tr h="294401">
                <a:tc>
                  <a:txBody>
                    <a:bodyPr/>
                    <a:lstStyle/>
                    <a:p>
                      <a:pPr algn="l" fontAlgn="b"/>
                      <a:r>
                        <a:rPr lang="en-US" sz="1400" u="none" strike="noStrike">
                          <a:effectLst/>
                        </a:rPr>
                        <a:t>Repeat VL collection after 3rd EAC</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accent6">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75.6%</a:t>
                      </a:r>
                    </a:p>
                  </a:txBody>
                  <a:tcPr marL="9525" marR="9525" marT="9525" marB="0" anchor="ctr">
                    <a:solidFill>
                      <a:schemeClr val="accent6">
                        <a:lumMod val="20000"/>
                        <a:lumOff val="80000"/>
                      </a:schemeClr>
                    </a:solidFill>
                  </a:tcPr>
                </a:tc>
                <a:extLst>
                  <a:ext uri="{0D108BD9-81ED-4DB2-BD59-A6C34878D82A}">
                    <a16:rowId xmlns:a16="http://schemas.microsoft.com/office/drawing/2014/main" xmlns="" val="2133206005"/>
                  </a:ext>
                </a:extLst>
              </a:tr>
              <a:tr h="384687">
                <a:tc>
                  <a:txBody>
                    <a:bodyPr/>
                    <a:lstStyle/>
                    <a:p>
                      <a:pPr algn="l" fontAlgn="b"/>
                      <a:r>
                        <a:rPr lang="en-US" sz="1400" u="none" strike="noStrike">
                          <a:effectLst/>
                        </a:rPr>
                        <a:t>Re-suppression rates</a:t>
                      </a:r>
                      <a:endParaRPr lang="en-US" sz="1400" b="0" i="0" u="none" strike="noStrike">
                        <a:solidFill>
                          <a:srgbClr val="000000"/>
                        </a:solidFill>
                        <a:effectLst/>
                        <a:latin typeface="Calibri" panose="020F0502020204030204" pitchFamily="34" charset="0"/>
                      </a:endParaRPr>
                    </a:p>
                  </a:txBody>
                  <a:tcPr marL="9525" marR="9525" marT="9525" marB="0" anchor="ctr">
                    <a:solidFill>
                      <a:srgbClr val="FFC000"/>
                    </a:solidFill>
                  </a:tcPr>
                </a:tc>
                <a:tc>
                  <a:txBody>
                    <a:bodyPr/>
                    <a:lstStyle/>
                    <a:p>
                      <a:pPr algn="ctr" fontAlgn="b"/>
                      <a:r>
                        <a:rPr lang="en-US" sz="1400" b="1" i="0" u="none" strike="noStrike" dirty="0">
                          <a:solidFill>
                            <a:srgbClr val="000000"/>
                          </a:solidFill>
                          <a:effectLst/>
                          <a:latin typeface="Calibri" panose="020F0502020204030204" pitchFamily="34" charset="0"/>
                        </a:rPr>
                        <a:t>70%</a:t>
                      </a:r>
                    </a:p>
                  </a:txBody>
                  <a:tcPr marL="9525" marR="9525" marT="9525" marB="0" anchor="ctr">
                    <a:solidFill>
                      <a:srgbClr val="FFC000"/>
                    </a:solidFill>
                  </a:tcPr>
                </a:tc>
                <a:extLst>
                  <a:ext uri="{0D108BD9-81ED-4DB2-BD59-A6C34878D82A}">
                    <a16:rowId xmlns:a16="http://schemas.microsoft.com/office/drawing/2014/main" xmlns="" val="2107634253"/>
                  </a:ext>
                </a:extLst>
              </a:tr>
            </a:tbl>
          </a:graphicData>
        </a:graphic>
      </p:graphicFrame>
      <p:graphicFrame>
        <p:nvGraphicFramePr>
          <p:cNvPr id="6" name="Chart 5">
            <a:extLst>
              <a:ext uri="{FF2B5EF4-FFF2-40B4-BE49-F238E27FC236}">
                <a16:creationId xmlns:a16="http://schemas.microsoft.com/office/drawing/2014/main" xmlns="" id="{00000000-0008-0000-0500-000003000000}"/>
              </a:ext>
            </a:extLst>
          </p:cNvPr>
          <p:cNvGraphicFramePr>
            <a:graphicFrameLocks/>
          </p:cNvGraphicFramePr>
          <p:nvPr>
            <p:extLst>
              <p:ext uri="{D42A27DB-BD31-4B8C-83A1-F6EECF244321}">
                <p14:modId xmlns:p14="http://schemas.microsoft.com/office/powerpoint/2010/main" val="434082649"/>
              </p:ext>
            </p:extLst>
          </p:nvPr>
        </p:nvGraphicFramePr>
        <p:xfrm>
          <a:off x="1073288" y="1070814"/>
          <a:ext cx="10922695" cy="56503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7562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365" y="219084"/>
            <a:ext cx="8860307" cy="570920"/>
          </a:xfrm>
        </p:spPr>
        <p:txBody>
          <a:bodyPr>
            <a:normAutofit/>
          </a:bodyPr>
          <a:lstStyle/>
          <a:p>
            <a:r>
              <a:rPr lang="en-GB">
                <a:solidFill>
                  <a:srgbClr val="000000"/>
                </a:solidFill>
                <a:latin typeface="Arial Black" panose="020B0A04020102020204" pitchFamily="34" charset="0"/>
              </a:rPr>
              <a:t>FY21 VL cascade by region</a:t>
            </a:r>
            <a:endParaRPr lang="en-US">
              <a:solidFill>
                <a:srgbClr val="000000"/>
              </a:solidFill>
              <a:latin typeface="Arial Black" panose="020B0A040201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211194132"/>
              </p:ext>
            </p:extLst>
          </p:nvPr>
        </p:nvGraphicFramePr>
        <p:xfrm>
          <a:off x="1254364" y="790006"/>
          <a:ext cx="8860313" cy="4657111"/>
        </p:xfrm>
        <a:graphic>
          <a:graphicData uri="http://schemas.openxmlformats.org/drawingml/2006/table">
            <a:tbl>
              <a:tblPr firstRow="1" bandRow="1">
                <a:tableStyleId>{7DF18680-E054-41AD-8BC1-D1AEF772440D}</a:tableStyleId>
              </a:tblPr>
              <a:tblGrid>
                <a:gridCol w="1265759">
                  <a:extLst>
                    <a:ext uri="{9D8B030D-6E8A-4147-A177-3AD203B41FA5}">
                      <a16:colId xmlns:a16="http://schemas.microsoft.com/office/drawing/2014/main" xmlns="" val="884555973"/>
                    </a:ext>
                  </a:extLst>
                </a:gridCol>
                <a:gridCol w="1265759">
                  <a:extLst>
                    <a:ext uri="{9D8B030D-6E8A-4147-A177-3AD203B41FA5}">
                      <a16:colId xmlns:a16="http://schemas.microsoft.com/office/drawing/2014/main" xmlns="" val="989933897"/>
                    </a:ext>
                  </a:extLst>
                </a:gridCol>
                <a:gridCol w="1265759">
                  <a:extLst>
                    <a:ext uri="{9D8B030D-6E8A-4147-A177-3AD203B41FA5}">
                      <a16:colId xmlns:a16="http://schemas.microsoft.com/office/drawing/2014/main" xmlns="" val="1629039432"/>
                    </a:ext>
                  </a:extLst>
                </a:gridCol>
                <a:gridCol w="1265759">
                  <a:extLst>
                    <a:ext uri="{9D8B030D-6E8A-4147-A177-3AD203B41FA5}">
                      <a16:colId xmlns:a16="http://schemas.microsoft.com/office/drawing/2014/main" xmlns="" val="3204360455"/>
                    </a:ext>
                  </a:extLst>
                </a:gridCol>
                <a:gridCol w="1265759">
                  <a:extLst>
                    <a:ext uri="{9D8B030D-6E8A-4147-A177-3AD203B41FA5}">
                      <a16:colId xmlns:a16="http://schemas.microsoft.com/office/drawing/2014/main" xmlns="" val="3419324864"/>
                    </a:ext>
                  </a:extLst>
                </a:gridCol>
                <a:gridCol w="1265759">
                  <a:extLst>
                    <a:ext uri="{9D8B030D-6E8A-4147-A177-3AD203B41FA5}">
                      <a16:colId xmlns:a16="http://schemas.microsoft.com/office/drawing/2014/main" xmlns="" val="3882305688"/>
                    </a:ext>
                  </a:extLst>
                </a:gridCol>
                <a:gridCol w="1265759">
                  <a:extLst>
                    <a:ext uri="{9D8B030D-6E8A-4147-A177-3AD203B41FA5}">
                      <a16:colId xmlns:a16="http://schemas.microsoft.com/office/drawing/2014/main" xmlns="" val="2668235707"/>
                    </a:ext>
                  </a:extLst>
                </a:gridCol>
              </a:tblGrid>
              <a:tr h="956786">
                <a:tc>
                  <a:txBody>
                    <a:bodyPr/>
                    <a:lstStyle/>
                    <a:p>
                      <a:pPr algn="ctr" fontAlgn="ctr"/>
                      <a:r>
                        <a:rPr lang="en-US" sz="1600" u="none" strike="noStrike" dirty="0">
                          <a:effectLst/>
                        </a:rPr>
                        <a:t>Region</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Sample collected</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Results returned</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HVL results</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suppression rate </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 received 1st EAC</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1st EAC coverage</a:t>
                      </a:r>
                      <a:endParaRPr lang="en-US"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68862186"/>
                  </a:ext>
                </a:extLst>
              </a:tr>
              <a:tr h="945453">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2519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2064</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483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281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9525" marR="9525" marT="9525" marB="0" anchor="ctr">
                    <a:solidFill>
                      <a:srgbClr val="FFC000"/>
                    </a:solidFill>
                  </a:tcPr>
                </a:tc>
                <a:extLst>
                  <a:ext uri="{0D108BD9-81ED-4DB2-BD59-A6C34878D82A}">
                    <a16:rowId xmlns:a16="http://schemas.microsoft.com/office/drawing/2014/main" xmlns="" val="1904096734"/>
                  </a:ext>
                </a:extLst>
              </a:tr>
              <a:tr h="937222">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8358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8151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1052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733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67569618"/>
                  </a:ext>
                </a:extLst>
              </a:tr>
              <a:tr h="872197">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8064</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6963</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810</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88%</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595</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b"/>
                      <a:r>
                        <a:rPr lang="en-US" sz="1600" u="none" strike="noStrike" dirty="0">
                          <a:effectLst/>
                        </a:rPr>
                        <a:t>73%</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xmlns="" val="1107588629"/>
                  </a:ext>
                </a:extLst>
              </a:tr>
              <a:tr h="945453">
                <a:tc>
                  <a:txBody>
                    <a:bodyPr/>
                    <a:lstStyle/>
                    <a:p>
                      <a:pPr algn="ctr" fontAlgn="b"/>
                      <a:r>
                        <a:rPr lang="en-US" sz="1600" b="1" u="none" strike="noStrike">
                          <a:effectLst/>
                        </a:rPr>
                        <a:t>Total</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18941</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17178</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2345</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86%</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1609</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69%</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452803016"/>
                  </a:ext>
                </a:extLst>
              </a:tr>
            </a:tbl>
          </a:graphicData>
        </a:graphic>
      </p:graphicFrame>
      <p:sp>
        <p:nvSpPr>
          <p:cNvPr id="9" name="TextBox 8"/>
          <p:cNvSpPr txBox="1"/>
          <p:nvPr/>
        </p:nvSpPr>
        <p:spPr>
          <a:xfrm>
            <a:off x="1254364" y="5528604"/>
            <a:ext cx="8860307" cy="369332"/>
          </a:xfrm>
          <a:prstGeom prst="rect">
            <a:avLst/>
          </a:prstGeom>
          <a:solidFill>
            <a:srgbClr val="FFC000"/>
          </a:solidFill>
        </p:spPr>
        <p:txBody>
          <a:bodyPr wrap="square" rtlCol="0">
            <a:spAutoFit/>
          </a:bodyPr>
          <a:lstStyle/>
          <a:p>
            <a:r>
              <a:rPr lang="en-US"/>
              <a:t>Lakes has lower EAC coverage [58%] while WES had better coverage [73%]</a:t>
            </a:r>
          </a:p>
        </p:txBody>
      </p:sp>
    </p:spTree>
    <p:extLst>
      <p:ext uri="{BB962C8B-B14F-4D97-AF65-F5344CB8AC3E}">
        <p14:creationId xmlns:p14="http://schemas.microsoft.com/office/powerpoint/2010/main" val="1611920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1AEEE-7F0B-4B57-B25B-4FED64455F9F}"/>
              </a:ext>
            </a:extLst>
          </p:cNvPr>
          <p:cNvSpPr>
            <a:spLocks noGrp="1"/>
          </p:cNvSpPr>
          <p:nvPr>
            <p:ph type="title"/>
          </p:nvPr>
        </p:nvSpPr>
        <p:spPr/>
        <p:txBody>
          <a:bodyPr/>
          <a:lstStyle/>
          <a:p>
            <a:r>
              <a:rPr lang="en-US" dirty="0"/>
              <a:t>Conclusion and way forward </a:t>
            </a:r>
            <a:endParaRPr lang="x-none" dirty="0"/>
          </a:p>
        </p:txBody>
      </p:sp>
      <p:sp>
        <p:nvSpPr>
          <p:cNvPr id="3" name="Text Placeholder 2">
            <a:extLst>
              <a:ext uri="{FF2B5EF4-FFF2-40B4-BE49-F238E27FC236}">
                <a16:creationId xmlns:a16="http://schemas.microsoft.com/office/drawing/2014/main" xmlns="" id="{84000834-79DE-406C-ABA1-9601318EA8C7}"/>
              </a:ext>
            </a:extLst>
          </p:cNvPr>
          <p:cNvSpPr>
            <a:spLocks noGrp="1"/>
          </p:cNvSpPr>
          <p:nvPr>
            <p:ph type="body" sz="half" idx="13"/>
          </p:nvPr>
        </p:nvSpPr>
        <p:spPr/>
        <p:txBody>
          <a:bodyPr>
            <a:normAutofit fontScale="85000" lnSpcReduction="10000"/>
          </a:bodyPr>
          <a:lstStyle/>
          <a:p>
            <a:pPr marL="285750" lvl="0" indent="-285750" defTabSz="914400">
              <a:lnSpc>
                <a:spcPct val="100000"/>
              </a:lnSpc>
              <a:spcBef>
                <a:spcPts val="0"/>
              </a:spcBef>
              <a:buFont typeface="Arial" panose="020B0604020202020204" pitchFamily="34" charset="0"/>
              <a:buChar char="•"/>
              <a:defRPr/>
            </a:pPr>
            <a:r>
              <a:rPr lang="en-US" sz="2000" dirty="0"/>
              <a:t>TB_STAT, PMTCT_STAT, PMTCT_ART indicators  target was achieved .</a:t>
            </a:r>
          </a:p>
          <a:p>
            <a:pPr lvl="0" defTabSz="914400">
              <a:lnSpc>
                <a:spcPct val="100000"/>
              </a:lnSpc>
              <a:spcBef>
                <a:spcPts val="0"/>
              </a:spcBef>
              <a:defRPr/>
            </a:pPr>
            <a:endParaRPr lang="en-US" sz="2000" dirty="0"/>
          </a:p>
          <a:p>
            <a:pPr marL="285750" lvl="0" indent="-285750" defTabSz="914400">
              <a:lnSpc>
                <a:spcPct val="100000"/>
              </a:lnSpc>
              <a:spcBef>
                <a:spcPts val="0"/>
              </a:spcBef>
              <a:buFont typeface="Arial" panose="020B0604020202020204" pitchFamily="34" charset="0"/>
              <a:buChar char="•"/>
              <a:defRPr/>
            </a:pPr>
            <a:r>
              <a:rPr lang="en-US" sz="2000" dirty="0"/>
              <a:t>HTS_TST, HTS_POS, TB_ART, TX_NEW- indicators didn’t achieve the target. </a:t>
            </a:r>
          </a:p>
          <a:p>
            <a:pPr marL="285750" lvl="0" indent="-285750" defTabSz="914400">
              <a:lnSpc>
                <a:spcPct val="100000"/>
              </a:lnSpc>
              <a:spcBef>
                <a:spcPts val="0"/>
              </a:spcBef>
              <a:buFont typeface="Arial" panose="020B0604020202020204" pitchFamily="34" charset="0"/>
              <a:buChar char="•"/>
              <a:defRPr/>
            </a:pPr>
            <a:endParaRPr lang="en-US" sz="2000" dirty="0"/>
          </a:p>
          <a:p>
            <a:pPr marL="285750" lvl="0" indent="-285750" defTabSz="914400">
              <a:lnSpc>
                <a:spcPct val="100000"/>
              </a:lnSpc>
              <a:spcBef>
                <a:spcPts val="0"/>
              </a:spcBef>
              <a:buFont typeface="Arial" panose="020B0604020202020204" pitchFamily="34" charset="0"/>
              <a:buChar char="•"/>
              <a:defRPr/>
            </a:pPr>
            <a:r>
              <a:rPr lang="en-US" sz="2000" dirty="0"/>
              <a:t>Three (3) PMTCT_EID, TX_CURR and TX_PVLS were yellow compared to the annual target.</a:t>
            </a:r>
          </a:p>
          <a:p>
            <a:pPr marL="285750" lvl="0" indent="-285750" defTabSz="914400">
              <a:lnSpc>
                <a:spcPct val="100000"/>
              </a:lnSpc>
              <a:spcBef>
                <a:spcPts val="0"/>
              </a:spcBef>
              <a:buFont typeface="Arial" panose="020B0604020202020204" pitchFamily="34" charset="0"/>
              <a:buChar char="•"/>
              <a:defRPr/>
            </a:pPr>
            <a:endParaRPr lang="en-US" sz="2000" dirty="0"/>
          </a:p>
          <a:p>
            <a:pPr marL="285750" lvl="0" indent="-285750" defTabSz="914400">
              <a:lnSpc>
                <a:spcPct val="100000"/>
              </a:lnSpc>
              <a:spcBef>
                <a:spcPts val="0"/>
              </a:spcBef>
              <a:buFont typeface="Arial" panose="020B0604020202020204" pitchFamily="34" charset="0"/>
              <a:buChar char="•"/>
              <a:defRPr/>
            </a:pPr>
            <a:r>
              <a:rPr lang="en-US" sz="2000" dirty="0"/>
              <a:t>The target yield was set high (6.1%) Vs actual yield which is 3.3 %</a:t>
            </a:r>
          </a:p>
          <a:p>
            <a:pPr lvl="0" defTabSz="914400">
              <a:lnSpc>
                <a:spcPct val="100000"/>
              </a:lnSpc>
              <a:spcBef>
                <a:spcPts val="0"/>
              </a:spcBef>
              <a:defRPr/>
            </a:pPr>
            <a:r>
              <a:rPr lang="en-US" sz="2000" dirty="0"/>
              <a:t/>
            </a:r>
            <a:br>
              <a:rPr lang="en-US" sz="2000" dirty="0"/>
            </a:br>
            <a:endParaRPr lang="en-US" sz="2000" dirty="0"/>
          </a:p>
          <a:p>
            <a:pPr lvl="0" defTabSz="914400">
              <a:lnSpc>
                <a:spcPct val="100000"/>
              </a:lnSpc>
              <a:spcBef>
                <a:spcPts val="0"/>
              </a:spcBef>
              <a:defRPr/>
            </a:pPr>
            <a:r>
              <a:rPr lang="en-US" sz="2000" b="1" dirty="0">
                <a:solidFill>
                  <a:schemeClr val="tx1"/>
                </a:solidFill>
              </a:rPr>
              <a:t>HTS</a:t>
            </a:r>
          </a:p>
          <a:p>
            <a:pPr marL="285750" indent="-285750">
              <a:buFont typeface="Arial" panose="020B0604020202020204" pitchFamily="34" charset="0"/>
              <a:buChar char="•"/>
            </a:pPr>
            <a:r>
              <a:rPr lang="en-US" sz="2000" dirty="0"/>
              <a:t>Strengthen Community-based testing </a:t>
            </a:r>
          </a:p>
          <a:p>
            <a:pPr marL="285750" indent="-285750">
              <a:buFont typeface="Arial" panose="020B0604020202020204" pitchFamily="34" charset="0"/>
              <a:buChar char="•"/>
            </a:pPr>
            <a:r>
              <a:rPr lang="en-US" sz="2000" dirty="0" err="1"/>
              <a:t>Strengethen</a:t>
            </a:r>
            <a:r>
              <a:rPr lang="en-US" sz="2000" dirty="0"/>
              <a:t> Index testing for contacts elicited, conducted at both facility and community level. </a:t>
            </a:r>
          </a:p>
          <a:p>
            <a:pPr marL="285750" indent="-285750">
              <a:buFont typeface="Wingdings" panose="05000000000000000000" pitchFamily="2" charset="2"/>
              <a:buChar char="§"/>
            </a:pPr>
            <a:r>
              <a:rPr lang="en-US" sz="2000" dirty="0"/>
              <a:t>Low yield facilities should be  prioritized </a:t>
            </a:r>
            <a:r>
              <a:rPr lang="en-US" sz="2000" b="1" dirty="0"/>
              <a:t>for more targeted testing based on use of Risk Screening check list </a:t>
            </a:r>
          </a:p>
          <a:p>
            <a:pPr marL="285750" indent="-285750">
              <a:buFont typeface="Wingdings" panose="05000000000000000000" pitchFamily="2" charset="2"/>
              <a:buChar char="§"/>
            </a:pPr>
            <a:r>
              <a:rPr lang="en-US" sz="2000" dirty="0"/>
              <a:t>Community systems are more matured in Western </a:t>
            </a:r>
            <a:r>
              <a:rPr lang="en-US" sz="2000" dirty="0" err="1"/>
              <a:t>Equatoria</a:t>
            </a:r>
            <a:r>
              <a:rPr lang="en-US" sz="2000" dirty="0"/>
              <a:t> than other regions. We have continue to strengthen community systems. </a:t>
            </a:r>
          </a:p>
          <a:p>
            <a:pPr marL="285750" indent="-285750">
              <a:buFont typeface="Wingdings" panose="05000000000000000000" pitchFamily="2" charset="2"/>
              <a:buChar char="§"/>
            </a:pPr>
            <a:endParaRPr lang="en-US" sz="2000" dirty="0"/>
          </a:p>
          <a:p>
            <a:pPr marL="285750" indent="-285750">
              <a:buFont typeface="Arial" panose="020B0604020202020204" pitchFamily="34" charset="0"/>
              <a:buChar char="•"/>
            </a:pPr>
            <a:endParaRPr lang="en-US" sz="2000" dirty="0"/>
          </a:p>
          <a:p>
            <a:pPr marL="285750" lvl="0" indent="-285750" defTabSz="914400">
              <a:lnSpc>
                <a:spcPct val="100000"/>
              </a:lnSpc>
              <a:spcBef>
                <a:spcPts val="0"/>
              </a:spcBef>
              <a:buFont typeface="Arial" panose="020B0604020202020204" pitchFamily="34" charset="0"/>
              <a:buChar char="•"/>
              <a:defRPr/>
            </a:pPr>
            <a:endParaRPr lang="en-US" sz="2000" dirty="0">
              <a:solidFill>
                <a:schemeClr val="tx1"/>
              </a:solidFill>
            </a:endParaRPr>
          </a:p>
          <a:p>
            <a:pPr marL="285750" indent="-285750">
              <a:buFont typeface="Arial" panose="020B0604020202020204" pitchFamily="34" charset="0"/>
              <a:buChar char="•"/>
            </a:pPr>
            <a:endParaRPr lang="x-none" dirty="0"/>
          </a:p>
        </p:txBody>
      </p:sp>
    </p:spTree>
    <p:extLst>
      <p:ext uri="{BB962C8B-B14F-4D97-AF65-F5344CB8AC3E}">
        <p14:creationId xmlns:p14="http://schemas.microsoft.com/office/powerpoint/2010/main" val="2679610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74C86F-3F4C-4799-A7D6-106C35AD0885}"/>
              </a:ext>
            </a:extLst>
          </p:cNvPr>
          <p:cNvSpPr>
            <a:spLocks noGrp="1"/>
          </p:cNvSpPr>
          <p:nvPr>
            <p:ph type="title"/>
          </p:nvPr>
        </p:nvSpPr>
        <p:spPr/>
        <p:txBody>
          <a:bodyPr/>
          <a:lstStyle/>
          <a:p>
            <a:r>
              <a:rPr lang="en-US" dirty="0"/>
              <a:t>Conclusion and way forward </a:t>
            </a:r>
            <a:endParaRPr lang="x-none" dirty="0"/>
          </a:p>
        </p:txBody>
      </p:sp>
      <p:sp>
        <p:nvSpPr>
          <p:cNvPr id="3" name="Text Placeholder 2">
            <a:extLst>
              <a:ext uri="{FF2B5EF4-FFF2-40B4-BE49-F238E27FC236}">
                <a16:creationId xmlns:a16="http://schemas.microsoft.com/office/drawing/2014/main" xmlns="" id="{3DFD5CF3-973F-43C7-9158-3585C7F89040}"/>
              </a:ext>
            </a:extLst>
          </p:cNvPr>
          <p:cNvSpPr>
            <a:spLocks noGrp="1"/>
          </p:cNvSpPr>
          <p:nvPr>
            <p:ph type="body" sz="half" idx="13"/>
          </p:nvPr>
        </p:nvSpPr>
        <p:spPr>
          <a:xfrm>
            <a:off x="1433739" y="1308295"/>
            <a:ext cx="9919772" cy="5120785"/>
          </a:xfrm>
        </p:spPr>
        <p:txBody>
          <a:bodyPr>
            <a:normAutofit fontScale="40000" lnSpcReduction="20000"/>
          </a:bodyPr>
          <a:lstStyle/>
          <a:p>
            <a:r>
              <a:rPr lang="en-US" sz="4000" b="1" dirty="0"/>
              <a:t>EID</a:t>
            </a:r>
          </a:p>
          <a:p>
            <a:pPr marL="285750" indent="-285750">
              <a:buFont typeface="Wingdings" panose="05000000000000000000" pitchFamily="2" charset="2"/>
              <a:buChar char="§"/>
            </a:pPr>
            <a:r>
              <a:rPr lang="en-US" sz="4000" dirty="0"/>
              <a:t>Intensified follow up around due date by Mentor mothers</a:t>
            </a:r>
          </a:p>
          <a:p>
            <a:pPr marL="285750" indent="-285750">
              <a:buFont typeface="Wingdings" panose="05000000000000000000" pitchFamily="2" charset="2"/>
              <a:buChar char="§"/>
            </a:pPr>
            <a:r>
              <a:rPr lang="en-US" sz="4000" dirty="0"/>
              <a:t>Encourage/support facility delivery </a:t>
            </a:r>
          </a:p>
          <a:p>
            <a:pPr marL="285750" indent="-285750">
              <a:buFont typeface="Wingdings" panose="05000000000000000000" pitchFamily="2" charset="2"/>
              <a:buChar char="§"/>
            </a:pPr>
            <a:r>
              <a:rPr lang="en-US" sz="4000" dirty="0"/>
              <a:t>Early HIV Exposed Infant enrollment to care and  timely early infant diagnosis (EID)</a:t>
            </a:r>
          </a:p>
          <a:p>
            <a:pPr marL="285750" indent="-285750">
              <a:buFont typeface="Wingdings" panose="05000000000000000000" pitchFamily="2" charset="2"/>
              <a:buChar char="§"/>
            </a:pPr>
            <a:r>
              <a:rPr lang="en-US" sz="4000" dirty="0"/>
              <a:t>Cross border challenges reduced the 2 months EID coverage  </a:t>
            </a:r>
          </a:p>
          <a:p>
            <a:r>
              <a:rPr lang="en-US" sz="4500" dirty="0"/>
              <a:t>TB</a:t>
            </a:r>
          </a:p>
          <a:p>
            <a:pPr marL="285750" indent="-285750">
              <a:buFont typeface="Wingdings" panose="05000000000000000000" pitchFamily="2" charset="2"/>
              <a:buChar char="§"/>
            </a:pPr>
            <a:r>
              <a:rPr lang="en-US" sz="4000" dirty="0"/>
              <a:t>Engage TB-partner to strengthen community case finding and sample referral from far areas ( ICAP is planning).</a:t>
            </a:r>
          </a:p>
          <a:p>
            <a:r>
              <a:rPr lang="en-US" sz="4000" dirty="0"/>
              <a:t>IIT</a:t>
            </a:r>
          </a:p>
          <a:p>
            <a:pPr marL="285750" indent="-285750">
              <a:buFont typeface="Wingdings" panose="05000000000000000000" pitchFamily="2" charset="2"/>
              <a:buChar char="§"/>
            </a:pPr>
            <a:r>
              <a:rPr lang="en-US" sz="4000" dirty="0"/>
              <a:t>MMD, Health Education, Counseling during encounters </a:t>
            </a:r>
          </a:p>
          <a:p>
            <a:pPr marL="285750" lvl="0" indent="-285750">
              <a:buFont typeface="Wingdings" panose="05000000000000000000" pitchFamily="2" charset="2"/>
              <a:buChar char="§"/>
              <a:defRPr/>
            </a:pPr>
            <a:r>
              <a:rPr lang="en-US" sz="4000" dirty="0"/>
              <a:t>Strengthen community refill with the help of the COVs</a:t>
            </a:r>
          </a:p>
          <a:p>
            <a:pPr marL="285750" lvl="0" indent="-285750">
              <a:buFont typeface="Wingdings" panose="05000000000000000000" pitchFamily="2" charset="2"/>
              <a:buChar char="§"/>
              <a:defRPr/>
            </a:pPr>
            <a:r>
              <a:rPr lang="en-US" sz="4000" dirty="0"/>
              <a:t>Strengthen awareness creation activities  [HR, media, COVs, HE etc.]</a:t>
            </a:r>
          </a:p>
          <a:p>
            <a:pPr marL="285750" lvl="0" indent="-285750">
              <a:buFont typeface="Wingdings" panose="05000000000000000000" pitchFamily="2" charset="2"/>
              <a:buChar char="§"/>
              <a:defRPr/>
            </a:pPr>
            <a:r>
              <a:rPr lang="en-US" sz="4000" dirty="0"/>
              <a:t>Avail adequate food support</a:t>
            </a:r>
          </a:p>
          <a:p>
            <a:pPr marL="285750" lvl="0" indent="-285750">
              <a:buFont typeface="Wingdings" panose="05000000000000000000" pitchFamily="2" charset="2"/>
              <a:buChar char="§"/>
              <a:defRPr/>
            </a:pPr>
            <a:r>
              <a:rPr lang="en-US" sz="4000" dirty="0"/>
              <a:t>Strengthen call reminder, missed appointment client tracking system</a:t>
            </a:r>
          </a:p>
          <a:p>
            <a:pPr marL="285750" lvl="0" indent="-285750">
              <a:buFont typeface="Wingdings" panose="05000000000000000000" pitchFamily="2" charset="2"/>
              <a:buChar char="§"/>
              <a:defRPr/>
            </a:pPr>
            <a:r>
              <a:rPr lang="en-US" sz="4000" dirty="0"/>
              <a:t>Continue Back to care campaign</a:t>
            </a:r>
          </a:p>
          <a:p>
            <a:pPr marL="285750" lvl="0" indent="-285750" defTabSz="914400">
              <a:lnSpc>
                <a:spcPct val="100000"/>
              </a:lnSpc>
              <a:spcBef>
                <a:spcPts val="0"/>
              </a:spcBef>
              <a:buFont typeface="Arial" panose="020B0604020202020204" pitchFamily="34" charset="0"/>
              <a:buChar char="•"/>
              <a:defRPr/>
            </a:pPr>
            <a:endParaRPr lang="en-US" dirty="0"/>
          </a:p>
          <a:p>
            <a:pPr marL="285750" lvl="0" indent="-285750" defTabSz="914400">
              <a:lnSpc>
                <a:spcPct val="100000"/>
              </a:lnSpc>
              <a:spcBef>
                <a:spcPts val="0"/>
              </a:spcBef>
              <a:buFont typeface="Arial" panose="020B0604020202020204" pitchFamily="34" charset="0"/>
              <a:buChar char="•"/>
              <a:defRPr/>
            </a:pPr>
            <a:endParaRPr lang="en-US" sz="4000" dirty="0"/>
          </a:p>
          <a:p>
            <a:endParaRPr lang="en-US" sz="2500" dirty="0">
              <a:solidFill>
                <a:schemeClr val="dk1"/>
              </a:solidFill>
            </a:endParaRPr>
          </a:p>
          <a:p>
            <a:pPr marL="285750" indent="-285750">
              <a:buFont typeface="Wingdings" panose="05000000000000000000" pitchFamily="2" charset="2"/>
              <a:buChar char="§"/>
            </a:pPr>
            <a:endParaRPr lang="en-US" dirty="0">
              <a:solidFill>
                <a:schemeClr val="tx1"/>
              </a:solidFill>
            </a:endParaRPr>
          </a:p>
          <a:p>
            <a:pPr marL="285750" indent="-285750">
              <a:buFont typeface="Arial" panose="020B0604020202020204" pitchFamily="34" charset="0"/>
              <a:buChar char="•"/>
            </a:pPr>
            <a:endParaRPr lang="x-none" dirty="0"/>
          </a:p>
        </p:txBody>
      </p:sp>
    </p:spTree>
    <p:extLst>
      <p:ext uri="{BB962C8B-B14F-4D97-AF65-F5344CB8AC3E}">
        <p14:creationId xmlns:p14="http://schemas.microsoft.com/office/powerpoint/2010/main" val="383179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790F10-952A-4580-94C7-C6C1E427FDE8}"/>
              </a:ext>
            </a:extLst>
          </p:cNvPr>
          <p:cNvSpPr>
            <a:spLocks noGrp="1"/>
          </p:cNvSpPr>
          <p:nvPr>
            <p:ph type="title"/>
          </p:nvPr>
        </p:nvSpPr>
        <p:spPr/>
        <p:txBody>
          <a:bodyPr/>
          <a:lstStyle/>
          <a:p>
            <a:r>
              <a:rPr lang="en-US" dirty="0"/>
              <a:t>Conclusion and way forward </a:t>
            </a:r>
            <a:endParaRPr lang="x-none" dirty="0"/>
          </a:p>
        </p:txBody>
      </p:sp>
      <p:sp>
        <p:nvSpPr>
          <p:cNvPr id="3" name="Text Placeholder 2">
            <a:extLst>
              <a:ext uri="{FF2B5EF4-FFF2-40B4-BE49-F238E27FC236}">
                <a16:creationId xmlns:a16="http://schemas.microsoft.com/office/drawing/2014/main" xmlns="" id="{D0E925B2-6FDE-46B4-B029-D0F7C16926A7}"/>
              </a:ext>
            </a:extLst>
          </p:cNvPr>
          <p:cNvSpPr>
            <a:spLocks noGrp="1"/>
          </p:cNvSpPr>
          <p:nvPr>
            <p:ph type="body" sz="half" idx="13"/>
          </p:nvPr>
        </p:nvSpPr>
        <p:spPr/>
        <p:txBody>
          <a:bodyPr/>
          <a:lstStyle/>
          <a:p>
            <a:pPr lvl="0" defTabSz="914400">
              <a:lnSpc>
                <a:spcPct val="100000"/>
              </a:lnSpc>
              <a:spcBef>
                <a:spcPts val="0"/>
              </a:spcBef>
              <a:defRPr/>
            </a:pPr>
            <a:r>
              <a:rPr lang="en-US" sz="1800" b="1" dirty="0"/>
              <a:t>VL</a:t>
            </a:r>
            <a:endParaRPr lang="en-US" sz="2800" b="1" dirty="0"/>
          </a:p>
          <a:p>
            <a:pPr marL="285750" indent="-285750" defTabSz="914400">
              <a:lnSpc>
                <a:spcPct val="100000"/>
              </a:lnSpc>
              <a:spcBef>
                <a:spcPts val="0"/>
              </a:spcBef>
              <a:buFont typeface="Arial" panose="020B0604020202020204" pitchFamily="34" charset="0"/>
              <a:buChar char="•"/>
              <a:defRPr/>
            </a:pPr>
            <a:r>
              <a:rPr lang="en-US" sz="2000" dirty="0"/>
              <a:t>Strengthen awareness creation activities  [media, COVs, HE etc.]</a:t>
            </a:r>
          </a:p>
          <a:p>
            <a:pPr marL="285750" indent="-285750" defTabSz="914400">
              <a:lnSpc>
                <a:spcPct val="100000"/>
              </a:lnSpc>
              <a:spcBef>
                <a:spcPts val="0"/>
              </a:spcBef>
              <a:buFont typeface="Arial" panose="020B0604020202020204" pitchFamily="34" charset="0"/>
              <a:buChar char="•"/>
              <a:defRPr/>
            </a:pPr>
            <a:r>
              <a:rPr lang="en-US" sz="2000" dirty="0"/>
              <a:t>Counseling parents  and clients not to represent  themselves children during reminder calls or through COVs , providing information on adherence [giving right drug at the right time, right dose ] </a:t>
            </a:r>
          </a:p>
          <a:p>
            <a:pPr marL="285750" indent="-285750" defTabSz="914400">
              <a:lnSpc>
                <a:spcPct val="100000"/>
              </a:lnSpc>
              <a:spcBef>
                <a:spcPts val="0"/>
              </a:spcBef>
              <a:buFont typeface="Arial" panose="020B0604020202020204" pitchFamily="34" charset="0"/>
              <a:buChar char="•"/>
              <a:defRPr/>
            </a:pPr>
            <a:endParaRPr lang="en-US" sz="2000" dirty="0"/>
          </a:p>
          <a:p>
            <a:pPr defTabSz="914400">
              <a:lnSpc>
                <a:spcPct val="100000"/>
              </a:lnSpc>
              <a:spcBef>
                <a:spcPts val="0"/>
              </a:spcBef>
              <a:defRPr/>
            </a:pPr>
            <a:r>
              <a:rPr lang="en-US" sz="2000" dirty="0"/>
              <a:t>M and E</a:t>
            </a:r>
          </a:p>
          <a:p>
            <a:pPr marL="285750" indent="-285750" defTabSz="914400">
              <a:lnSpc>
                <a:spcPct val="100000"/>
              </a:lnSpc>
              <a:spcBef>
                <a:spcPts val="0"/>
              </a:spcBef>
              <a:buFont typeface="Arial" panose="020B0604020202020204" pitchFamily="34" charset="0"/>
              <a:buChar char="•"/>
              <a:defRPr/>
            </a:pPr>
            <a:r>
              <a:rPr lang="en-US" sz="2000" dirty="0"/>
              <a:t>Strengthen coaching and mentorship of staffs on MA and tracking register and  VL cascade reports</a:t>
            </a:r>
          </a:p>
          <a:p>
            <a:pPr marL="285750" indent="-285750" defTabSz="914400">
              <a:lnSpc>
                <a:spcPct val="100000"/>
              </a:lnSpc>
              <a:spcBef>
                <a:spcPts val="0"/>
              </a:spcBef>
              <a:buFont typeface="Arial" panose="020B0604020202020204" pitchFamily="34" charset="0"/>
              <a:buChar char="•"/>
              <a:defRPr/>
            </a:pPr>
            <a:r>
              <a:rPr lang="en-US" sz="2000" dirty="0"/>
              <a:t>Strengthen documentation and reporting  practice at facilities </a:t>
            </a:r>
          </a:p>
          <a:p>
            <a:pPr marL="285750" indent="-285750" defTabSz="914400">
              <a:lnSpc>
                <a:spcPct val="100000"/>
              </a:lnSpc>
              <a:spcBef>
                <a:spcPts val="0"/>
              </a:spcBef>
              <a:buFont typeface="Arial" panose="020B0604020202020204" pitchFamily="34" charset="0"/>
              <a:buChar char="•"/>
              <a:defRPr/>
            </a:pPr>
            <a:endParaRPr lang="en-US" sz="2000" dirty="0"/>
          </a:p>
        </p:txBody>
      </p:sp>
    </p:spTree>
    <p:extLst>
      <p:ext uri="{BB962C8B-B14F-4D97-AF65-F5344CB8AC3E}">
        <p14:creationId xmlns:p14="http://schemas.microsoft.com/office/powerpoint/2010/main" val="2449965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ubtitle 223">
            <a:extLst>
              <a:ext uri="{FF2B5EF4-FFF2-40B4-BE49-F238E27FC236}">
                <a16:creationId xmlns:a16="http://schemas.microsoft.com/office/drawing/2014/main" xmlns="" id="{31248115-5A68-4630-BBEA-3046A1F26A37}"/>
              </a:ext>
            </a:extLst>
          </p:cNvPr>
          <p:cNvSpPr>
            <a:spLocks noGrp="1"/>
          </p:cNvSpPr>
          <p:nvPr>
            <p:ph type="subTitle" idx="1"/>
          </p:nvPr>
        </p:nvSpPr>
        <p:spPr>
          <a:xfrm>
            <a:off x="4361863" y="3724684"/>
            <a:ext cx="7187028" cy="702080"/>
          </a:xfrm>
        </p:spPr>
        <p:txBody>
          <a:bodyPr>
            <a:normAutofit/>
          </a:bodyPr>
          <a:lstStyle/>
          <a:p>
            <a:r>
              <a:rPr lang="en-US" sz="2800"/>
              <a:t>Monday , November  22</a:t>
            </a:r>
            <a:r>
              <a:rPr lang="en-US" sz="2800" baseline="30000"/>
              <a:t>nd</a:t>
            </a:r>
            <a:r>
              <a:rPr lang="en-US" sz="2800"/>
              <a:t>  2021</a:t>
            </a:r>
          </a:p>
        </p:txBody>
      </p:sp>
      <p:sp>
        <p:nvSpPr>
          <p:cNvPr id="223" name="Title 222">
            <a:extLst>
              <a:ext uri="{FF2B5EF4-FFF2-40B4-BE49-F238E27FC236}">
                <a16:creationId xmlns:a16="http://schemas.microsoft.com/office/drawing/2014/main" xmlns="" id="{80D8679A-2C93-4711-A590-CAD021EDF5FD}"/>
              </a:ext>
            </a:extLst>
          </p:cNvPr>
          <p:cNvSpPr>
            <a:spLocks noGrp="1"/>
          </p:cNvSpPr>
          <p:nvPr>
            <p:ph type="title"/>
          </p:nvPr>
        </p:nvSpPr>
        <p:spPr>
          <a:xfrm>
            <a:off x="4319850" y="1554939"/>
            <a:ext cx="7872153" cy="1289863"/>
          </a:xfrm>
        </p:spPr>
        <p:txBody>
          <a:bodyPr/>
          <a:lstStyle/>
          <a:p>
            <a:r>
              <a:rPr lang="en-US"/>
              <a:t>Community Program performance  </a:t>
            </a:r>
            <a:br>
              <a:rPr lang="en-US"/>
            </a:br>
            <a:endParaRPr lang="en-US"/>
          </a:p>
        </p:txBody>
      </p:sp>
    </p:spTree>
    <p:extLst>
      <p:ext uri="{BB962C8B-B14F-4D97-AF65-F5344CB8AC3E}">
        <p14:creationId xmlns:p14="http://schemas.microsoft.com/office/powerpoint/2010/main" val="1051478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734" y="14317"/>
            <a:ext cx="11098017" cy="570920"/>
          </a:xfrm>
        </p:spPr>
        <p:txBody>
          <a:bodyPr anchor="ctr">
            <a:normAutofit fontScale="90000"/>
          </a:bodyPr>
          <a:lstStyle/>
          <a:p>
            <a:r>
              <a:rPr lang="en-US">
                <a:latin typeface="Arial Black" panose="020B0A04020102020204" pitchFamily="34" charset="0"/>
              </a:rPr>
              <a:t>             </a:t>
            </a:r>
            <a:r>
              <a:rPr lang="en-US" sz="2700">
                <a:solidFill>
                  <a:srgbClr val="000000"/>
                </a:solidFill>
                <a:latin typeface="Arial Black" panose="020B0A04020102020204" pitchFamily="34" charset="0"/>
              </a:rPr>
              <a:t>FY20 and FY21 Key Community Indicators Performance</a:t>
            </a:r>
            <a:endParaRPr lang="en-US" sz="2700">
              <a:solidFill>
                <a:srgbClr val="000000"/>
              </a:solidFill>
            </a:endParaRPr>
          </a:p>
        </p:txBody>
      </p:sp>
      <p:sp>
        <p:nvSpPr>
          <p:cNvPr id="3" name="Text Placeholder 2"/>
          <p:cNvSpPr>
            <a:spLocks noGrp="1"/>
          </p:cNvSpPr>
          <p:nvPr>
            <p:ph type="body" sz="half" idx="13"/>
          </p:nvPr>
        </p:nvSpPr>
        <p:spPr/>
        <p:txBody>
          <a:bodyPr/>
          <a:lstStyle/>
          <a:p>
            <a:endParaRPr lang="en-US"/>
          </a:p>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72115543"/>
              </p:ext>
            </p:extLst>
          </p:nvPr>
        </p:nvGraphicFramePr>
        <p:xfrm>
          <a:off x="998734" y="585237"/>
          <a:ext cx="11098018" cy="6217920"/>
        </p:xfrm>
        <a:graphic>
          <a:graphicData uri="http://schemas.openxmlformats.org/drawingml/2006/table">
            <a:tbl>
              <a:tblPr firstRow="1" bandRow="1">
                <a:tableStyleId>{5C22544A-7EE6-4342-B048-85BDC9FD1C3A}</a:tableStyleId>
              </a:tblPr>
              <a:tblGrid>
                <a:gridCol w="4259068">
                  <a:extLst>
                    <a:ext uri="{9D8B030D-6E8A-4147-A177-3AD203B41FA5}">
                      <a16:colId xmlns:a16="http://schemas.microsoft.com/office/drawing/2014/main" xmlns="" val="967720836"/>
                    </a:ext>
                  </a:extLst>
                </a:gridCol>
                <a:gridCol w="1104900">
                  <a:extLst>
                    <a:ext uri="{9D8B030D-6E8A-4147-A177-3AD203B41FA5}">
                      <a16:colId xmlns:a16="http://schemas.microsoft.com/office/drawing/2014/main" xmlns="" val="1475004627"/>
                    </a:ext>
                  </a:extLst>
                </a:gridCol>
                <a:gridCol w="1107903">
                  <a:extLst>
                    <a:ext uri="{9D8B030D-6E8A-4147-A177-3AD203B41FA5}">
                      <a16:colId xmlns:a16="http://schemas.microsoft.com/office/drawing/2014/main" xmlns="" val="1241491456"/>
                    </a:ext>
                  </a:extLst>
                </a:gridCol>
                <a:gridCol w="1003404">
                  <a:extLst>
                    <a:ext uri="{9D8B030D-6E8A-4147-A177-3AD203B41FA5}">
                      <a16:colId xmlns:a16="http://schemas.microsoft.com/office/drawing/2014/main" xmlns="" val="1244022986"/>
                    </a:ext>
                  </a:extLst>
                </a:gridCol>
                <a:gridCol w="984440">
                  <a:extLst>
                    <a:ext uri="{9D8B030D-6E8A-4147-A177-3AD203B41FA5}">
                      <a16:colId xmlns:a16="http://schemas.microsoft.com/office/drawing/2014/main" xmlns="" val="1857691772"/>
                    </a:ext>
                  </a:extLst>
                </a:gridCol>
                <a:gridCol w="2638303">
                  <a:extLst>
                    <a:ext uri="{9D8B030D-6E8A-4147-A177-3AD203B41FA5}">
                      <a16:colId xmlns:a16="http://schemas.microsoft.com/office/drawing/2014/main" xmlns="" val="1262709797"/>
                    </a:ext>
                  </a:extLst>
                </a:gridCol>
              </a:tblGrid>
              <a:tr h="567284">
                <a:tc>
                  <a:txBody>
                    <a:bodyPr/>
                    <a:lstStyle/>
                    <a:p>
                      <a:r>
                        <a:rPr lang="en-US"/>
                        <a:t>Indicators</a:t>
                      </a:r>
                      <a:r>
                        <a:rPr lang="en-US" baseline="0"/>
                        <a:t>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FY20</a:t>
                      </a:r>
                      <a:r>
                        <a:rPr lang="en-US" baseline="0"/>
                        <a:t> Q1</a:t>
                      </a:r>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FY21Q2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a:t>FY21Q3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a:t>FY21Q4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xmlns="" val="1113540344"/>
                  </a:ext>
                </a:extLst>
              </a:tr>
              <a:tr h="540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baseline="0">
                          <a:solidFill>
                            <a:srgbClr val="022169"/>
                          </a:solidFill>
                          <a:latin typeface="+mn-lt"/>
                          <a:ea typeface="+mn-ea"/>
                          <a:cs typeface="+mn-cs"/>
                        </a:rPr>
                        <a:t>Proxy linkage of TX _Curr to COVs              </a:t>
                      </a:r>
                      <a:r>
                        <a:rPr lang="en-US" sz="1600" i="1" kern="1200" baseline="0">
                          <a:solidFill>
                            <a:srgbClr val="022169"/>
                          </a:solidFill>
                          <a:latin typeface="+mn-lt"/>
                          <a:ea typeface="+mn-ea"/>
                          <a:cs typeface="+mn-cs"/>
                        </a:rPr>
                        <a:t>(COV to client coverage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26,581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27,780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28,328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30,166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738206290"/>
                  </a:ext>
                </a:extLst>
              </a:tr>
              <a:tr h="75637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True</a:t>
                      </a:r>
                      <a:r>
                        <a:rPr lang="en-US" baseline="0">
                          <a:solidFill>
                            <a:srgbClr val="022169"/>
                          </a:solidFill>
                        </a:rPr>
                        <a:t> </a:t>
                      </a:r>
                      <a:r>
                        <a:rPr lang="en-US">
                          <a:solidFill>
                            <a:srgbClr val="022169"/>
                          </a:solidFill>
                        </a:rPr>
                        <a:t>Linkage of</a:t>
                      </a:r>
                      <a:r>
                        <a:rPr lang="en-US" baseline="0">
                          <a:solidFill>
                            <a:srgbClr val="022169"/>
                          </a:solidFill>
                        </a:rPr>
                        <a:t> </a:t>
                      </a:r>
                      <a:r>
                        <a:rPr lang="en-US" baseline="0" err="1">
                          <a:solidFill>
                            <a:srgbClr val="022169"/>
                          </a:solidFill>
                        </a:rPr>
                        <a:t>TX_Curr</a:t>
                      </a:r>
                      <a:r>
                        <a:rPr lang="en-US" baseline="0">
                          <a:solidFill>
                            <a:srgbClr val="022169"/>
                          </a:solidFill>
                        </a:rPr>
                        <a:t> to</a:t>
                      </a:r>
                      <a:r>
                        <a:rPr lang="en-US">
                          <a:solidFill>
                            <a:srgbClr val="022169"/>
                          </a:solidFill>
                        </a:rPr>
                        <a:t> COV</a:t>
                      </a:r>
                      <a:r>
                        <a:rPr lang="en-US" baseline="0">
                          <a:solidFill>
                            <a:srgbClr val="022169"/>
                          </a:solidFill>
                        </a:rPr>
                        <a:t>s</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i="1" baseline="0">
                          <a:solidFill>
                            <a:srgbClr val="022169"/>
                          </a:solidFill>
                        </a:rPr>
                        <a:t>(confirmed Home visits or meet at agreed locations )</a:t>
                      </a:r>
                      <a:r>
                        <a:rPr lang="en-US" sz="1600" i="1">
                          <a:solidFill>
                            <a:srgbClr val="022169"/>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solidFill>
                            <a:srgbClr val="022169"/>
                          </a:solidFill>
                        </a:rPr>
                        <a:t>  12,253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 12,531(42%)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226045566"/>
                  </a:ext>
                </a:extLst>
              </a:tr>
              <a:tr h="3511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HTS_TST (Community) index testing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271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533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542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solidFill>
                            <a:srgbClr val="022169"/>
                          </a:solidFill>
                        </a:rPr>
                        <a:t>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2,120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280994254"/>
                  </a:ext>
                </a:extLst>
              </a:tr>
              <a:tr h="351176">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HTS _Pos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solidFill>
                            <a:srgbClr val="022169"/>
                          </a:solidFill>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171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003362"/>
                  </a:ext>
                </a:extLst>
              </a:tr>
              <a:tr h="351176">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HTS _ART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solidFill>
                            <a:srgbClr val="022169"/>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6040470"/>
                  </a:ext>
                </a:extLst>
              </a:tr>
              <a:tr h="5672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  community</a:t>
                      </a:r>
                      <a:r>
                        <a:rPr lang="en-US" baseline="0">
                          <a:solidFill>
                            <a:srgbClr val="022169"/>
                          </a:solidFill>
                        </a:rPr>
                        <a:t> co</a:t>
                      </a:r>
                      <a:r>
                        <a:rPr lang="en-US">
                          <a:solidFill>
                            <a:srgbClr val="022169"/>
                          </a:solidFill>
                        </a:rPr>
                        <a:t>ntribution to total TX_ New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 1.6 %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solidFill>
                            <a:srgbClr val="022169"/>
                          </a:solidFill>
                        </a:rPr>
                        <a:t>1.4 %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solidFill>
                            <a:srgbClr val="022169"/>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3923192215"/>
                  </a:ext>
                </a:extLst>
              </a:tr>
              <a:tr h="540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Client refilled in the community </a:t>
                      </a:r>
                      <a:r>
                        <a:rPr lang="en-US" sz="1600" i="1">
                          <a:solidFill>
                            <a:srgbClr val="022169"/>
                          </a:solidFill>
                        </a:rPr>
                        <a:t>(Contribution to TX_Curr)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2,552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4,336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3,331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2000" b="1">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2,337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12,556</a:t>
                      </a:r>
                      <a:r>
                        <a:rPr lang="en-US" baseline="0">
                          <a:solidFill>
                            <a:srgbClr val="022169"/>
                          </a:solidFill>
                        </a:rPr>
                        <a:t> (42%)</a:t>
                      </a:r>
                      <a:endParaRPr lang="en-US">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823000386"/>
                  </a:ext>
                </a:extLst>
              </a:tr>
              <a:tr h="3511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Client eligible for VL sample collection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1,309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88504611"/>
                  </a:ext>
                </a:extLst>
              </a:tr>
              <a:tr h="5672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Viral load samples collected in the community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653</a:t>
                      </a:r>
                      <a:r>
                        <a:rPr lang="en-US" baseline="0">
                          <a:solidFill>
                            <a:srgbClr val="022169"/>
                          </a:solidFill>
                        </a:rPr>
                        <a:t> </a:t>
                      </a:r>
                      <a:endParaRPr lang="en-US">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653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7926674"/>
                  </a:ext>
                </a:extLst>
              </a:tr>
              <a:tr h="5672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22169"/>
                          </a:solidFill>
                        </a:rPr>
                        <a:t>TX_RTT – (Community)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624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1,045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US" sz="1800">
                          <a:solidFill>
                            <a:srgbClr val="022169"/>
                          </a:solidFill>
                          <a:effectLst/>
                          <a:latin typeface="Calibri" panose="020F0502020204030204" pitchFamily="34" charset="0"/>
                          <a:ea typeface="Calibri" panose="020F0502020204030204" pitchFamily="34" charset="0"/>
                          <a:cs typeface="Times New Roman" panose="02020603050405020304" pitchFamily="18" charset="0"/>
                        </a:rPr>
                        <a:t>923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a:solidFill>
                            <a:srgbClr val="022169"/>
                          </a:solidFill>
                        </a:rPr>
                        <a:t>2,023</a:t>
                      </a:r>
                    </a:p>
                    <a:p>
                      <a:endParaRPr lang="en-US" b="1">
                        <a:solidFill>
                          <a:srgbClr val="02216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rgbClr val="022169"/>
                          </a:solidFill>
                        </a:rPr>
                        <a:t>4,615(15%)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1184907374"/>
                  </a:ext>
                </a:extLst>
              </a:tr>
            </a:tbl>
          </a:graphicData>
        </a:graphic>
      </p:graphicFrame>
    </p:spTree>
    <p:extLst>
      <p:ext uri="{BB962C8B-B14F-4D97-AF65-F5344CB8AC3E}">
        <p14:creationId xmlns:p14="http://schemas.microsoft.com/office/powerpoint/2010/main" val="210994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59783441"/>
              </p:ext>
            </p:extLst>
          </p:nvPr>
        </p:nvGraphicFramePr>
        <p:xfrm>
          <a:off x="2853803" y="1106905"/>
          <a:ext cx="9348989" cy="5235839"/>
        </p:xfrm>
        <a:graphic>
          <a:graphicData uri="http://schemas.openxmlformats.org/drawingml/2006/table">
            <a:tbl>
              <a:tblPr firstRow="1" bandRow="1">
                <a:tableStyleId>{7DF18680-E054-41AD-8BC1-D1AEF772440D}</a:tableStyleId>
              </a:tblPr>
              <a:tblGrid>
                <a:gridCol w="1395895">
                  <a:extLst>
                    <a:ext uri="{9D8B030D-6E8A-4147-A177-3AD203B41FA5}">
                      <a16:colId xmlns:a16="http://schemas.microsoft.com/office/drawing/2014/main" xmlns="" val="20000"/>
                    </a:ext>
                  </a:extLst>
                </a:gridCol>
                <a:gridCol w="902911">
                  <a:extLst>
                    <a:ext uri="{9D8B030D-6E8A-4147-A177-3AD203B41FA5}">
                      <a16:colId xmlns:a16="http://schemas.microsoft.com/office/drawing/2014/main" xmlns="" val="20005"/>
                    </a:ext>
                  </a:extLst>
                </a:gridCol>
                <a:gridCol w="946473">
                  <a:extLst>
                    <a:ext uri="{9D8B030D-6E8A-4147-A177-3AD203B41FA5}">
                      <a16:colId xmlns:a16="http://schemas.microsoft.com/office/drawing/2014/main" xmlns="" val="3463716131"/>
                    </a:ext>
                  </a:extLst>
                </a:gridCol>
                <a:gridCol w="957263">
                  <a:extLst>
                    <a:ext uri="{9D8B030D-6E8A-4147-A177-3AD203B41FA5}">
                      <a16:colId xmlns:a16="http://schemas.microsoft.com/office/drawing/2014/main" xmlns="" val="1248043250"/>
                    </a:ext>
                  </a:extLst>
                </a:gridCol>
                <a:gridCol w="946473">
                  <a:extLst>
                    <a:ext uri="{9D8B030D-6E8A-4147-A177-3AD203B41FA5}">
                      <a16:colId xmlns:a16="http://schemas.microsoft.com/office/drawing/2014/main" xmlns="" val="2241587380"/>
                    </a:ext>
                  </a:extLst>
                </a:gridCol>
                <a:gridCol w="946473">
                  <a:extLst>
                    <a:ext uri="{9D8B030D-6E8A-4147-A177-3AD203B41FA5}">
                      <a16:colId xmlns:a16="http://schemas.microsoft.com/office/drawing/2014/main" xmlns="" val="2340877850"/>
                    </a:ext>
                  </a:extLst>
                </a:gridCol>
                <a:gridCol w="946473">
                  <a:extLst>
                    <a:ext uri="{9D8B030D-6E8A-4147-A177-3AD203B41FA5}">
                      <a16:colId xmlns:a16="http://schemas.microsoft.com/office/drawing/2014/main" xmlns="" val="48080787"/>
                    </a:ext>
                  </a:extLst>
                </a:gridCol>
                <a:gridCol w="1159295">
                  <a:extLst>
                    <a:ext uri="{9D8B030D-6E8A-4147-A177-3AD203B41FA5}">
                      <a16:colId xmlns:a16="http://schemas.microsoft.com/office/drawing/2014/main" xmlns="" val="2911034871"/>
                    </a:ext>
                  </a:extLst>
                </a:gridCol>
                <a:gridCol w="1147733">
                  <a:extLst>
                    <a:ext uri="{9D8B030D-6E8A-4147-A177-3AD203B41FA5}">
                      <a16:colId xmlns:a16="http://schemas.microsoft.com/office/drawing/2014/main" xmlns="" val="3556348435"/>
                    </a:ext>
                  </a:extLst>
                </a:gridCol>
              </a:tblGrid>
              <a:tr h="1138079">
                <a:tc>
                  <a:txBody>
                    <a:bodyPr/>
                    <a:lstStyle/>
                    <a:p>
                      <a:r>
                        <a:rPr lang="en-US" sz="1800" dirty="0">
                          <a:latin typeface="+mn-lt"/>
                        </a:rPr>
                        <a:t>Indicator </a:t>
                      </a:r>
                    </a:p>
                  </a:txBody>
                  <a:tcPr anchor="ctr"/>
                </a:tc>
                <a:tc>
                  <a:txBody>
                    <a:bodyPr/>
                    <a:lstStyle/>
                    <a:p>
                      <a:pPr algn="ctr"/>
                      <a:r>
                        <a:rPr lang="en-US" sz="1800" kern="1200" baseline="0" dirty="0">
                          <a:latin typeface="+mn-lt"/>
                        </a:rPr>
                        <a:t>FY 20 Cum  results </a:t>
                      </a:r>
                      <a:endParaRPr lang="en-US" sz="1800" b="1" kern="1200" baseline="0" dirty="0">
                        <a:solidFill>
                          <a:schemeClr val="lt1"/>
                        </a:solidFill>
                        <a:latin typeface="+mn-lt"/>
                        <a:ea typeface="+mn-ea"/>
                        <a:cs typeface="+mn-cs"/>
                      </a:endParaRPr>
                    </a:p>
                  </a:txBody>
                  <a:tcPr marL="9525" marR="9525" marT="9525" marB="0" anchor="ctr"/>
                </a:tc>
                <a:tc>
                  <a:txBody>
                    <a:bodyPr/>
                    <a:lstStyle/>
                    <a:p>
                      <a:pPr algn="ctr"/>
                      <a:r>
                        <a:rPr lang="en-US" sz="1800" kern="1200" baseline="0">
                          <a:latin typeface="+mn-lt"/>
                        </a:rPr>
                        <a:t>FY 21 Q1</a:t>
                      </a:r>
                      <a:br>
                        <a:rPr lang="en-US" sz="1800" kern="1200" baseline="0">
                          <a:latin typeface="+mn-lt"/>
                        </a:rPr>
                      </a:br>
                      <a:r>
                        <a:rPr lang="en-US" sz="1800" kern="1200" baseline="0">
                          <a:latin typeface="+mn-lt"/>
                        </a:rPr>
                        <a:t>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Q2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dirty="0">
                          <a:latin typeface="+mn-lt"/>
                        </a:rPr>
                        <a:t>FY 21 Q3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dirty="0">
                          <a:latin typeface="+mn-lt"/>
                        </a:rPr>
                        <a:t> Results </a:t>
                      </a:r>
                      <a:endParaRPr lang="en-US" sz="1800" b="1" kern="1200" baseline="0" dirty="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Q4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FY21 Cum. Results</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a:t>
                      </a:r>
                    </a:p>
                    <a:p>
                      <a:pPr algn="ctr" rtl="0" fontAlgn="ctr"/>
                      <a:r>
                        <a:rPr lang="en-US" sz="1800" kern="1200" baseline="0">
                          <a:latin typeface="+mn-lt"/>
                        </a:rPr>
                        <a:t> Target</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 </a:t>
                      </a:r>
                    </a:p>
                    <a:p>
                      <a:pPr algn="ctr" rtl="0" fontAlgn="ctr"/>
                      <a:r>
                        <a:rPr lang="en-US" sz="1800" kern="1200" baseline="0">
                          <a:latin typeface="+mn-lt"/>
                        </a:rPr>
                        <a:t>% Ach</a:t>
                      </a:r>
                      <a:endParaRPr lang="en-US" sz="1800" b="1" kern="1200" baseline="0">
                        <a:solidFill>
                          <a:schemeClr val="lt1"/>
                        </a:solidFill>
                        <a:latin typeface="+mn-lt"/>
                        <a:ea typeface="+mn-ea"/>
                        <a:cs typeface="+mn-cs"/>
                      </a:endParaRPr>
                    </a:p>
                  </a:txBody>
                  <a:tcPr marL="9525" marR="9525" marT="9525" marB="0" anchor="ctr"/>
                </a:tc>
                <a:extLst>
                  <a:ext uri="{0D108BD9-81ED-4DB2-BD59-A6C34878D82A}">
                    <a16:rowId xmlns:a16="http://schemas.microsoft.com/office/drawing/2014/main" xmlns="" val="10000"/>
                  </a:ext>
                </a:extLst>
              </a:tr>
              <a:tr h="779216">
                <a:tc>
                  <a:txBody>
                    <a:bodyPr/>
                    <a:lstStyle/>
                    <a:p>
                      <a:pPr>
                        <a:lnSpc>
                          <a:spcPct val="150000"/>
                        </a:lnSpc>
                      </a:pPr>
                      <a:r>
                        <a:rPr lang="en-US" sz="1600" b="1" dirty="0"/>
                        <a:t>HTS_TST</a:t>
                      </a:r>
                      <a:endParaRPr lang="en-US" sz="1600" b="1" dirty="0">
                        <a:latin typeface="+mn-lt"/>
                      </a:endParaRPr>
                    </a:p>
                  </a:txBody>
                  <a:tcPr anchor="ctr"/>
                </a:tc>
                <a:tc>
                  <a:txBody>
                    <a:bodyPr/>
                    <a:lstStyle/>
                    <a:p>
                      <a:pPr algn="ctr" rtl="0" fontAlgn="ctr"/>
                      <a:r>
                        <a:rPr lang="x-none" sz="1600" b="1" i="0" u="none" strike="noStrike" dirty="0">
                          <a:solidFill>
                            <a:srgbClr val="4B545B"/>
                          </a:solidFill>
                          <a:effectLst/>
                          <a:latin typeface="Calibri" panose="020F0502020204030204" pitchFamily="34" charset="0"/>
                        </a:rPr>
                        <a:t>118,040</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13,117</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12,446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8,058</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8,543</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42,164</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144,101</a:t>
                      </a:r>
                    </a:p>
                  </a:txBody>
                  <a:tcPr marL="6351" marR="6351" marT="6350" marB="0" anchor="ctr"/>
                </a:tc>
                <a:tc>
                  <a:txBody>
                    <a:bodyPr/>
                    <a:lstStyle/>
                    <a:p>
                      <a:pPr algn="ctr" rtl="0" fontAlgn="ctr"/>
                      <a:r>
                        <a:rPr lang="x-none" sz="1600" b="0" i="0" u="none" strike="noStrike">
                          <a:solidFill>
                            <a:srgbClr val="4B545B"/>
                          </a:solidFill>
                          <a:effectLst/>
                          <a:latin typeface="Calibri" panose="020F0502020204030204" pitchFamily="34" charset="0"/>
                        </a:rPr>
                        <a:t>84%</a:t>
                      </a:r>
                    </a:p>
                  </a:txBody>
                  <a:tcPr marL="6351" marR="6351" marT="6350" marB="0" anchor="ctr">
                    <a:solidFill>
                      <a:srgbClr val="92D050"/>
                    </a:solidFill>
                  </a:tcPr>
                </a:tc>
                <a:extLst>
                  <a:ext uri="{0D108BD9-81ED-4DB2-BD59-A6C34878D82A}">
                    <a16:rowId xmlns:a16="http://schemas.microsoft.com/office/drawing/2014/main" xmlns="" val="10001"/>
                  </a:ext>
                </a:extLst>
              </a:tr>
              <a:tr h="779216">
                <a:tc>
                  <a:txBody>
                    <a:bodyPr/>
                    <a:lstStyle/>
                    <a:p>
                      <a:pPr>
                        <a:lnSpc>
                          <a:spcPct val="150000"/>
                        </a:lnSpc>
                      </a:pPr>
                      <a:r>
                        <a:rPr lang="en-US" sz="1600" b="1" dirty="0"/>
                        <a:t>HTS_POS</a:t>
                      </a:r>
                      <a:endParaRPr lang="en-US" sz="1600" b="1" dirty="0">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1176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254</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206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174</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157</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791</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7,262</a:t>
                      </a:r>
                    </a:p>
                  </a:txBody>
                  <a:tcPr marL="6351" marR="6351" marT="6350" marB="0" anchor="ctr"/>
                </a:tc>
                <a:tc>
                  <a:txBody>
                    <a:bodyPr/>
                    <a:lstStyle/>
                    <a:p>
                      <a:pPr algn="ctr" rtl="0" fontAlgn="ctr"/>
                      <a:r>
                        <a:rPr lang="x-none" sz="1600" b="0" i="0" u="none" strike="noStrike" dirty="0">
                          <a:solidFill>
                            <a:srgbClr val="4B545B"/>
                          </a:solidFill>
                          <a:effectLst/>
                          <a:latin typeface="Calibri" panose="020F0502020204030204" pitchFamily="34" charset="0"/>
                        </a:rPr>
                        <a:t>37%</a:t>
                      </a:r>
                    </a:p>
                  </a:txBody>
                  <a:tcPr marL="6351" marR="6351" marT="6350" marB="0" anchor="ctr">
                    <a:solidFill>
                      <a:srgbClr val="FF0000"/>
                    </a:solidFill>
                  </a:tcPr>
                </a:tc>
                <a:extLst>
                  <a:ext uri="{0D108BD9-81ED-4DB2-BD59-A6C34878D82A}">
                    <a16:rowId xmlns:a16="http://schemas.microsoft.com/office/drawing/2014/main" xmlns="" val="10002"/>
                  </a:ext>
                </a:extLst>
              </a:tr>
              <a:tr h="634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TB_STAT</a:t>
                      </a:r>
                      <a:endParaRPr lang="en-US" sz="1600" b="1" dirty="0">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2,343</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75</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70</a:t>
                      </a: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56</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57</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132</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272</a:t>
                      </a:r>
                    </a:p>
                  </a:txBody>
                  <a:tcPr marL="6351" marR="6351" marT="6350" marB="0" anchor="ctr"/>
                </a:tc>
                <a:tc>
                  <a:txBody>
                    <a:bodyPr/>
                    <a:lstStyle/>
                    <a:p>
                      <a:pPr algn="ctr" rtl="0" fontAlgn="ctr"/>
                      <a:r>
                        <a:rPr lang="x-none" sz="1600" b="0" i="0" u="none" strike="noStrike" dirty="0">
                          <a:solidFill>
                            <a:srgbClr val="4B545B"/>
                          </a:solidFill>
                          <a:effectLst/>
                          <a:latin typeface="Calibri" panose="020F0502020204030204" pitchFamily="34" charset="0"/>
                        </a:rPr>
                        <a:t>156%</a:t>
                      </a:r>
                    </a:p>
                  </a:txBody>
                  <a:tcPr marL="6351" marR="6351" marT="6350" marB="0" anchor="ctr">
                    <a:solidFill>
                      <a:srgbClr val="92D050"/>
                    </a:solidFill>
                  </a:tcPr>
                </a:tc>
                <a:extLst>
                  <a:ext uri="{0D108BD9-81ED-4DB2-BD59-A6C34878D82A}">
                    <a16:rowId xmlns:a16="http://schemas.microsoft.com/office/drawing/2014/main" xmlns="" val="1349418760"/>
                  </a:ext>
                </a:extLst>
              </a:tr>
              <a:tr h="634832">
                <a:tc>
                  <a:txBody>
                    <a:bodyPr/>
                    <a:lstStyle/>
                    <a:p>
                      <a:r>
                        <a:rPr lang="en-US" sz="1600" b="1" dirty="0"/>
                        <a:t>PMTCT_STAT</a:t>
                      </a:r>
                      <a:endParaRPr lang="en-US" sz="1600" b="1" dirty="0">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2,978</a:t>
                      </a: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2565</a:t>
                      </a: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2717</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2622</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2,721</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10,625</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23,438</a:t>
                      </a:r>
                    </a:p>
                  </a:txBody>
                  <a:tcPr marL="6351" marR="6351" marT="6350" marB="0" anchor="ctr"/>
                </a:tc>
                <a:tc>
                  <a:txBody>
                    <a:bodyPr/>
                    <a:lstStyle/>
                    <a:p>
                      <a:pPr algn="ctr" rtl="0" fontAlgn="ctr"/>
                      <a:r>
                        <a:rPr lang="x-none" sz="1600" b="0" i="0" u="none" strike="noStrike" dirty="0">
                          <a:solidFill>
                            <a:srgbClr val="4B545B"/>
                          </a:solidFill>
                          <a:effectLst/>
                          <a:latin typeface="Calibri" panose="020F0502020204030204" pitchFamily="34" charset="0"/>
                        </a:rPr>
                        <a:t>110%</a:t>
                      </a:r>
                    </a:p>
                  </a:txBody>
                  <a:tcPr marL="6351" marR="6351" marT="6350" marB="0" anchor="ctr">
                    <a:solidFill>
                      <a:srgbClr val="92D050"/>
                    </a:solidFill>
                  </a:tcPr>
                </a:tc>
                <a:extLst>
                  <a:ext uri="{0D108BD9-81ED-4DB2-BD59-A6C34878D82A}">
                    <a16:rowId xmlns:a16="http://schemas.microsoft.com/office/drawing/2014/main" xmlns="" val="1360199001"/>
                  </a:ext>
                </a:extLst>
              </a:tr>
              <a:tr h="634832">
                <a:tc>
                  <a:txBody>
                    <a:bodyPr/>
                    <a:lstStyle/>
                    <a:p>
                      <a:r>
                        <a:rPr lang="en-US" sz="1600" b="1" dirty="0"/>
                        <a:t>PMTCT_EID</a:t>
                      </a:r>
                      <a:endParaRPr lang="en-US" sz="1600" b="1" dirty="0">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890</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154</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190</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210</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178</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433</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6,865</a:t>
                      </a:r>
                    </a:p>
                  </a:txBody>
                  <a:tcPr marL="6351" marR="6351" marT="6350" marB="0" anchor="ctr"/>
                </a:tc>
                <a:tc>
                  <a:txBody>
                    <a:bodyPr/>
                    <a:lstStyle/>
                    <a:p>
                      <a:pPr algn="ctr" rtl="0" fontAlgn="ctr"/>
                      <a:r>
                        <a:rPr lang="x-none" sz="1600" b="0" i="0" u="none" strike="noStrike" dirty="0">
                          <a:solidFill>
                            <a:srgbClr val="4B545B"/>
                          </a:solidFill>
                          <a:effectLst/>
                          <a:latin typeface="Calibri" panose="020F0502020204030204" pitchFamily="34" charset="0"/>
                        </a:rPr>
                        <a:t>73%</a:t>
                      </a:r>
                    </a:p>
                  </a:txBody>
                  <a:tcPr marL="6351" marR="6351" marT="6350" marB="0" anchor="ctr">
                    <a:solidFill>
                      <a:srgbClr val="FFFF00"/>
                    </a:solidFill>
                  </a:tcPr>
                </a:tc>
                <a:extLst>
                  <a:ext uri="{0D108BD9-81ED-4DB2-BD59-A6C34878D82A}">
                    <a16:rowId xmlns:a16="http://schemas.microsoft.com/office/drawing/2014/main" xmlns="" val="2087541598"/>
                  </a:ext>
                </a:extLst>
              </a:tr>
              <a:tr h="634832">
                <a:tc>
                  <a:txBody>
                    <a:bodyPr/>
                    <a:lstStyle/>
                    <a:p>
                      <a:r>
                        <a:rPr lang="en-US" sz="1600" b="1" dirty="0"/>
                        <a:t>TB_PREV</a:t>
                      </a:r>
                      <a:endParaRPr lang="en-US" sz="1600" b="1" dirty="0">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7,257</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 </a:t>
                      </a:r>
                    </a:p>
                  </a:txBody>
                  <a:tcPr marL="6351" marR="6351" marT="6350" marB="0" anchor="ctr"/>
                </a:tc>
                <a:tc>
                  <a:txBody>
                    <a:bodyPr/>
                    <a:lstStyle/>
                    <a:p>
                      <a:pPr algn="ctr" rtl="0" fontAlgn="ct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192</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0" i="0" u="none" strike="noStrike" dirty="0">
                          <a:solidFill>
                            <a:srgbClr val="4B545B"/>
                          </a:solidFill>
                          <a:effectLst/>
                          <a:latin typeface="Calibri" panose="020F0502020204030204" pitchFamily="34" charset="0"/>
                        </a:rPr>
                        <a:t>16%</a:t>
                      </a:r>
                    </a:p>
                  </a:txBody>
                  <a:tcPr marL="6351" marR="6351" marT="6350" marB="0" anchor="ctr">
                    <a:solidFill>
                      <a:srgbClr val="FF0000"/>
                    </a:solidFill>
                  </a:tcPr>
                </a:tc>
                <a:extLst>
                  <a:ext uri="{0D108BD9-81ED-4DB2-BD59-A6C34878D82A}">
                    <a16:rowId xmlns:a16="http://schemas.microsoft.com/office/drawing/2014/main" xmlns="" val="121306749"/>
                  </a:ext>
                </a:extLst>
              </a:tr>
            </a:tbl>
          </a:graphicData>
        </a:graphic>
      </p:graphicFrame>
      <p:sp>
        <p:nvSpPr>
          <p:cNvPr id="7" name="Title 6"/>
          <p:cNvSpPr>
            <a:spLocks noGrp="1"/>
          </p:cNvSpPr>
          <p:nvPr>
            <p:ph type="title"/>
          </p:nvPr>
        </p:nvSpPr>
        <p:spPr>
          <a:xfrm>
            <a:off x="3000690" y="450834"/>
            <a:ext cx="9191313" cy="455598"/>
          </a:xfrm>
        </p:spPr>
        <p:txBody>
          <a:bodyPr anchor="ctr">
            <a:noAutofit/>
          </a:bodyPr>
          <a:lstStyle/>
          <a:p>
            <a:r>
              <a:rPr lang="en-US" sz="2400">
                <a:solidFill>
                  <a:srgbClr val="000000"/>
                </a:solidFill>
                <a:latin typeface="Arial Black" panose="020B0A04020102020204" pitchFamily="34" charset="0"/>
              </a:rPr>
              <a:t>FY20 and FY21 Key Indicators Performance</a:t>
            </a:r>
          </a:p>
        </p:txBody>
      </p:sp>
      <p:sp>
        <p:nvSpPr>
          <p:cNvPr id="2" name="TextBox 1"/>
          <p:cNvSpPr txBox="1"/>
          <p:nvPr/>
        </p:nvSpPr>
        <p:spPr>
          <a:xfrm>
            <a:off x="938983" y="6514318"/>
            <a:ext cx="9563172" cy="276999"/>
          </a:xfrm>
          <a:prstGeom prst="rect">
            <a:avLst/>
          </a:prstGeom>
          <a:noFill/>
          <a:ln>
            <a:solidFill>
              <a:srgbClr val="C00000"/>
            </a:solidFill>
          </a:ln>
        </p:spPr>
        <p:txBody>
          <a:bodyPr wrap="square" rtlCol="0">
            <a:spAutoFit/>
          </a:bodyPr>
          <a:lstStyle/>
          <a:p>
            <a:r>
              <a:rPr lang="en-US" sz="1200" b="1"/>
              <a:t>Key</a:t>
            </a:r>
            <a:r>
              <a:rPr lang="en-US" sz="1200"/>
              <a:t>: ≥ 80%:  </a:t>
            </a:r>
            <a:r>
              <a:rPr lang="en-US" sz="1200">
                <a:solidFill>
                  <a:srgbClr val="00B050"/>
                </a:solidFill>
              </a:rPr>
              <a:t>green: 60</a:t>
            </a:r>
            <a:r>
              <a:rPr lang="en-US" sz="1200"/>
              <a:t>-75%: </a:t>
            </a:r>
            <a:r>
              <a:rPr lang="en-US" sz="1200">
                <a:solidFill>
                  <a:srgbClr val="FFC000"/>
                </a:solidFill>
              </a:rPr>
              <a:t>Yellow</a:t>
            </a:r>
            <a:r>
              <a:rPr lang="en-US" sz="1200"/>
              <a:t>; &lt;60%: </a:t>
            </a:r>
            <a:r>
              <a:rPr lang="en-US" sz="1200">
                <a:solidFill>
                  <a:srgbClr val="FF0000"/>
                </a:solidFill>
              </a:rPr>
              <a:t>Red. </a:t>
            </a:r>
            <a:r>
              <a:rPr lang="en-US" sz="1200" b="1"/>
              <a:t>Note</a:t>
            </a:r>
            <a:r>
              <a:rPr lang="en-US" sz="1200"/>
              <a:t>. This key doesn’t work for indicators that cumulate across quarters such as TX_CURR and TX_PVLS </a:t>
            </a:r>
          </a:p>
        </p:txBody>
      </p:sp>
      <p:pic>
        <p:nvPicPr>
          <p:cNvPr id="6" name="Picture 5"/>
          <p:cNvPicPr>
            <a:picLocks noChangeAspect="1"/>
          </p:cNvPicPr>
          <p:nvPr/>
        </p:nvPicPr>
        <p:blipFill>
          <a:blip r:embed="rId3"/>
          <a:stretch>
            <a:fillRect/>
          </a:stretch>
        </p:blipFill>
        <p:spPr>
          <a:xfrm>
            <a:off x="938983" y="424885"/>
            <a:ext cx="1914821" cy="1420444"/>
          </a:xfrm>
          <a:prstGeom prst="rect">
            <a:avLst/>
          </a:prstGeom>
        </p:spPr>
      </p:pic>
      <p:sp>
        <p:nvSpPr>
          <p:cNvPr id="3" name="Rectangle 2"/>
          <p:cNvSpPr/>
          <p:nvPr/>
        </p:nvSpPr>
        <p:spPr>
          <a:xfrm>
            <a:off x="938983" y="1845333"/>
            <a:ext cx="1914821" cy="46689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a:t>In Q4</a:t>
            </a:r>
          </a:p>
          <a:p>
            <a:pPr marL="285750" indent="-285750">
              <a:buFont typeface="Arial" panose="020B0604020202020204" pitchFamily="34" charset="0"/>
              <a:buChar char="•"/>
            </a:pPr>
            <a:r>
              <a:rPr lang="en-US" b="1"/>
              <a:t>Case finding increased by 19% </a:t>
            </a:r>
          </a:p>
          <a:p>
            <a:pPr marL="285750" indent="-285750">
              <a:buFont typeface="Arial" panose="020B0604020202020204" pitchFamily="34" charset="0"/>
              <a:buChar char="•"/>
            </a:pPr>
            <a:r>
              <a:rPr lang="en-US" b="1"/>
              <a:t>More clients put on TPT</a:t>
            </a:r>
          </a:p>
          <a:p>
            <a:pPr marL="285750" indent="-285750">
              <a:buFont typeface="Arial" panose="020B0604020202020204" pitchFamily="34" charset="0"/>
              <a:buChar char="•"/>
            </a:pPr>
            <a:r>
              <a:rPr lang="en-US" b="1"/>
              <a:t>EID improved from 53% to 73% </a:t>
            </a:r>
          </a:p>
        </p:txBody>
      </p:sp>
    </p:spTree>
    <p:extLst>
      <p:ext uri="{BB962C8B-B14F-4D97-AF65-F5344CB8AC3E}">
        <p14:creationId xmlns:p14="http://schemas.microsoft.com/office/powerpoint/2010/main" val="333738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4" y="168447"/>
            <a:ext cx="10232661" cy="570920"/>
          </a:xfrm>
        </p:spPr>
        <p:txBody>
          <a:bodyPr anchor="ctr">
            <a:normAutofit/>
          </a:bodyPr>
          <a:lstStyle/>
          <a:p>
            <a:r>
              <a:rPr lang="en-US" sz="2400">
                <a:solidFill>
                  <a:srgbClr val="000000"/>
                </a:solidFill>
                <a:latin typeface="Arial Black" panose="020B0A04020102020204" pitchFamily="34" charset="0"/>
              </a:rPr>
              <a:t>FY21 Q4 True Linkage of Client to COV performance  </a:t>
            </a:r>
          </a:p>
        </p:txBody>
      </p:sp>
      <p:graphicFrame>
        <p:nvGraphicFramePr>
          <p:cNvPr id="5" name="Object 4"/>
          <p:cNvGraphicFramePr>
            <a:graphicFrameLocks noChangeAspect="1"/>
          </p:cNvGraphicFramePr>
          <p:nvPr>
            <p:extLst>
              <p:ext uri="{D42A27DB-BD31-4B8C-83A1-F6EECF244321}">
                <p14:modId xmlns:p14="http://schemas.microsoft.com/office/powerpoint/2010/main" val="1206179712"/>
              </p:ext>
            </p:extLst>
          </p:nvPr>
        </p:nvGraphicFramePr>
        <p:xfrm>
          <a:off x="1414023" y="755843"/>
          <a:ext cx="10232661" cy="4741540"/>
        </p:xfrm>
        <a:graphic>
          <a:graphicData uri="http://schemas.openxmlformats.org/presentationml/2006/ole">
            <mc:AlternateContent xmlns:mc="http://schemas.openxmlformats.org/markup-compatibility/2006">
              <mc:Choice xmlns:v="urn:schemas-microsoft-com:vml" Requires="v">
                <p:oleObj spid="_x0000_s1043" name="Worksheet" r:id="rId3" imgW="3727269" imgH="1727385" progId="Excel.Sheet.12">
                  <p:embed/>
                </p:oleObj>
              </mc:Choice>
              <mc:Fallback>
                <p:oleObj name="Worksheet" r:id="rId3" imgW="3727269" imgH="1727385" progId="Excel.Sheet.12">
                  <p:embed/>
                  <p:pic>
                    <p:nvPicPr>
                      <p:cNvPr id="5" name="Object 4"/>
                      <p:cNvPicPr/>
                      <p:nvPr/>
                    </p:nvPicPr>
                    <p:blipFill>
                      <a:blip r:embed="rId4"/>
                      <a:stretch>
                        <a:fillRect/>
                      </a:stretch>
                    </p:blipFill>
                    <p:spPr>
                      <a:xfrm>
                        <a:off x="1414023" y="755843"/>
                        <a:ext cx="10232661" cy="4741540"/>
                      </a:xfrm>
                      <a:prstGeom prst="rect">
                        <a:avLst/>
                      </a:prstGeom>
                    </p:spPr>
                  </p:pic>
                </p:oleObj>
              </mc:Fallback>
            </mc:AlternateContent>
          </a:graphicData>
        </a:graphic>
      </p:graphicFrame>
      <p:sp>
        <p:nvSpPr>
          <p:cNvPr id="7" name="TextBox 6"/>
          <p:cNvSpPr txBox="1"/>
          <p:nvPr/>
        </p:nvSpPr>
        <p:spPr>
          <a:xfrm>
            <a:off x="1414023" y="5651717"/>
            <a:ext cx="8834877" cy="400110"/>
          </a:xfrm>
          <a:prstGeom prst="rect">
            <a:avLst/>
          </a:prstGeom>
          <a:noFill/>
          <a:ln>
            <a:solidFill>
              <a:srgbClr val="C00000"/>
            </a:solidFill>
          </a:ln>
        </p:spPr>
        <p:txBody>
          <a:bodyPr wrap="square" rtlCol="0">
            <a:spAutoFit/>
          </a:bodyPr>
          <a:lstStyle/>
          <a:p>
            <a:r>
              <a:rPr lang="en-US" sz="2000" b="1"/>
              <a:t>Key</a:t>
            </a:r>
            <a:r>
              <a:rPr lang="en-US" sz="2000"/>
              <a:t>: </a:t>
            </a:r>
            <a:r>
              <a:rPr lang="en-US" sz="1900"/>
              <a:t>≥ 60%:  </a:t>
            </a:r>
            <a:r>
              <a:rPr lang="en-US" sz="1900" b="1">
                <a:solidFill>
                  <a:srgbClr val="00B050"/>
                </a:solidFill>
              </a:rPr>
              <a:t>green:  </a:t>
            </a:r>
            <a:r>
              <a:rPr lang="en-US" sz="1900"/>
              <a:t>45-60%:</a:t>
            </a:r>
            <a:r>
              <a:rPr lang="en-US" sz="1900">
                <a:solidFill>
                  <a:srgbClr val="FFC000"/>
                </a:solidFill>
              </a:rPr>
              <a:t>Yellow ; </a:t>
            </a:r>
            <a:r>
              <a:rPr lang="en-US" sz="1900"/>
              <a:t> &lt;45%: </a:t>
            </a:r>
            <a:r>
              <a:rPr lang="en-US" sz="1900">
                <a:solidFill>
                  <a:srgbClr val="FF0000"/>
                </a:solidFill>
              </a:rPr>
              <a:t>Red</a:t>
            </a:r>
            <a:endParaRPr lang="en-US" sz="2000">
              <a:solidFill>
                <a:srgbClr val="FF0000"/>
              </a:solidFill>
            </a:endParaRPr>
          </a:p>
        </p:txBody>
      </p:sp>
    </p:spTree>
    <p:extLst>
      <p:ext uri="{BB962C8B-B14F-4D97-AF65-F5344CB8AC3E}">
        <p14:creationId xmlns:p14="http://schemas.microsoft.com/office/powerpoint/2010/main" val="297041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38073951"/>
              </p:ext>
            </p:extLst>
          </p:nvPr>
        </p:nvGraphicFramePr>
        <p:xfrm>
          <a:off x="3091546" y="522325"/>
          <a:ext cx="8962582" cy="4185575"/>
        </p:xfrm>
        <a:graphic>
          <a:graphicData uri="http://schemas.openxmlformats.org/drawingml/2006/table">
            <a:tbl>
              <a:tblPr firstRow="1" bandRow="1">
                <a:tableStyleId>{7DF18680-E054-41AD-8BC1-D1AEF772440D}</a:tableStyleId>
              </a:tblPr>
              <a:tblGrid>
                <a:gridCol w="1339745">
                  <a:extLst>
                    <a:ext uri="{9D8B030D-6E8A-4147-A177-3AD203B41FA5}">
                      <a16:colId xmlns:a16="http://schemas.microsoft.com/office/drawing/2014/main" xmlns="" val="20000"/>
                    </a:ext>
                  </a:extLst>
                </a:gridCol>
                <a:gridCol w="866592">
                  <a:extLst>
                    <a:ext uri="{9D8B030D-6E8A-4147-A177-3AD203B41FA5}">
                      <a16:colId xmlns:a16="http://schemas.microsoft.com/office/drawing/2014/main" xmlns="" val="20005"/>
                    </a:ext>
                  </a:extLst>
                </a:gridCol>
                <a:gridCol w="908403">
                  <a:extLst>
                    <a:ext uri="{9D8B030D-6E8A-4147-A177-3AD203B41FA5}">
                      <a16:colId xmlns:a16="http://schemas.microsoft.com/office/drawing/2014/main" xmlns="" val="3463716131"/>
                    </a:ext>
                  </a:extLst>
                </a:gridCol>
                <a:gridCol w="908403">
                  <a:extLst>
                    <a:ext uri="{9D8B030D-6E8A-4147-A177-3AD203B41FA5}">
                      <a16:colId xmlns:a16="http://schemas.microsoft.com/office/drawing/2014/main" xmlns="" val="1248043250"/>
                    </a:ext>
                  </a:extLst>
                </a:gridCol>
                <a:gridCol w="908403">
                  <a:extLst>
                    <a:ext uri="{9D8B030D-6E8A-4147-A177-3AD203B41FA5}">
                      <a16:colId xmlns:a16="http://schemas.microsoft.com/office/drawing/2014/main" xmlns="" val="2241587380"/>
                    </a:ext>
                  </a:extLst>
                </a:gridCol>
                <a:gridCol w="908403">
                  <a:extLst>
                    <a:ext uri="{9D8B030D-6E8A-4147-A177-3AD203B41FA5}">
                      <a16:colId xmlns:a16="http://schemas.microsoft.com/office/drawing/2014/main" xmlns="" val="1399063257"/>
                    </a:ext>
                  </a:extLst>
                </a:gridCol>
                <a:gridCol w="908403">
                  <a:extLst>
                    <a:ext uri="{9D8B030D-6E8A-4147-A177-3AD203B41FA5}">
                      <a16:colId xmlns:a16="http://schemas.microsoft.com/office/drawing/2014/main" xmlns="" val="48080787"/>
                    </a:ext>
                  </a:extLst>
                </a:gridCol>
                <a:gridCol w="1112663">
                  <a:extLst>
                    <a:ext uri="{9D8B030D-6E8A-4147-A177-3AD203B41FA5}">
                      <a16:colId xmlns:a16="http://schemas.microsoft.com/office/drawing/2014/main" xmlns="" val="2911034871"/>
                    </a:ext>
                  </a:extLst>
                </a:gridCol>
                <a:gridCol w="1101567">
                  <a:extLst>
                    <a:ext uri="{9D8B030D-6E8A-4147-A177-3AD203B41FA5}">
                      <a16:colId xmlns:a16="http://schemas.microsoft.com/office/drawing/2014/main" xmlns="" val="3556348435"/>
                    </a:ext>
                  </a:extLst>
                </a:gridCol>
              </a:tblGrid>
              <a:tr h="973250">
                <a:tc>
                  <a:txBody>
                    <a:bodyPr/>
                    <a:lstStyle/>
                    <a:p>
                      <a:r>
                        <a:rPr lang="en-US" sz="1800">
                          <a:latin typeface="+mn-lt"/>
                        </a:rPr>
                        <a:t>Indicator </a:t>
                      </a:r>
                    </a:p>
                  </a:txBody>
                  <a:tcPr anchor="ctr"/>
                </a:tc>
                <a:tc>
                  <a:txBody>
                    <a:bodyPr/>
                    <a:lstStyle/>
                    <a:p>
                      <a:pPr algn="ctr"/>
                      <a:r>
                        <a:rPr lang="en-US" sz="1800" kern="1200" baseline="0">
                          <a:latin typeface="+mn-lt"/>
                        </a:rPr>
                        <a:t>FY 20 Cum  results </a:t>
                      </a:r>
                      <a:endParaRPr lang="en-US" sz="1800" b="1" kern="1200" baseline="0">
                        <a:solidFill>
                          <a:schemeClr val="lt1"/>
                        </a:solidFill>
                        <a:latin typeface="+mn-lt"/>
                        <a:ea typeface="+mn-ea"/>
                        <a:cs typeface="+mn-cs"/>
                      </a:endParaRPr>
                    </a:p>
                  </a:txBody>
                  <a:tcPr marL="9525" marR="9525" marT="9525" marB="0" anchor="ctr"/>
                </a:tc>
                <a:tc>
                  <a:txBody>
                    <a:bodyPr/>
                    <a:lstStyle/>
                    <a:p>
                      <a:pPr algn="ctr"/>
                      <a:r>
                        <a:rPr lang="en-US" sz="1800" kern="1200" baseline="0">
                          <a:latin typeface="+mn-lt"/>
                        </a:rPr>
                        <a:t>FY 21 Q1</a:t>
                      </a:r>
                      <a:br>
                        <a:rPr lang="en-US" sz="1800" kern="1200" baseline="0">
                          <a:latin typeface="+mn-lt"/>
                        </a:rPr>
                      </a:br>
                      <a:r>
                        <a:rPr lang="en-US" sz="1800" kern="1200" baseline="0">
                          <a:latin typeface="+mn-lt"/>
                        </a:rPr>
                        <a:t>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Q2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Q3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Q4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FY21 Cum. Results</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a:t>
                      </a:r>
                    </a:p>
                    <a:p>
                      <a:pPr algn="ctr" rtl="0" fontAlgn="ctr"/>
                      <a:r>
                        <a:rPr lang="en-US" sz="1800" kern="1200" baseline="0">
                          <a:latin typeface="+mn-lt"/>
                        </a:rPr>
                        <a:t> Target</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 </a:t>
                      </a:r>
                    </a:p>
                    <a:p>
                      <a:pPr algn="ctr" rtl="0" fontAlgn="ctr"/>
                      <a:r>
                        <a:rPr lang="en-US" sz="1800" kern="1200" baseline="0">
                          <a:latin typeface="+mn-lt"/>
                        </a:rPr>
                        <a:t>% Ach</a:t>
                      </a:r>
                      <a:endParaRPr lang="en-US" sz="1800" b="1" kern="1200" baseline="0">
                        <a:solidFill>
                          <a:schemeClr val="lt1"/>
                        </a:solidFill>
                        <a:latin typeface="+mn-lt"/>
                        <a:ea typeface="+mn-ea"/>
                        <a:cs typeface="+mn-cs"/>
                      </a:endParaRPr>
                    </a:p>
                  </a:txBody>
                  <a:tcPr marL="9525" marR="9525" marT="9525" marB="0" anchor="ctr"/>
                </a:tc>
                <a:extLst>
                  <a:ext uri="{0D108BD9-81ED-4DB2-BD59-A6C34878D82A}">
                    <a16:rowId xmlns:a16="http://schemas.microsoft.com/office/drawing/2014/main" xmlns="" val="10000"/>
                  </a:ext>
                </a:extLst>
              </a:tr>
              <a:tr h="435467">
                <a:tc>
                  <a:txBody>
                    <a:bodyPr/>
                    <a:lstStyle/>
                    <a:p>
                      <a:r>
                        <a:rPr lang="en-US" sz="1600"/>
                        <a:t>PMTCT_ART</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133</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229</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198</a:t>
                      </a: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198</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191</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839</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783</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100%</a:t>
                      </a:r>
                    </a:p>
                  </a:txBody>
                  <a:tcPr marL="6351" marR="6351" marT="6350" marB="0" anchor="ctr">
                    <a:solidFill>
                      <a:srgbClr val="92D050"/>
                    </a:solidFill>
                  </a:tcPr>
                </a:tc>
                <a:extLst>
                  <a:ext uri="{0D108BD9-81ED-4DB2-BD59-A6C34878D82A}">
                    <a16:rowId xmlns:a16="http://schemas.microsoft.com/office/drawing/2014/main" xmlns="" val="3621382951"/>
                  </a:ext>
                </a:extLst>
              </a:tr>
              <a:tr h="4354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TB_ART</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159</a:t>
                      </a: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12</a:t>
                      </a: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18</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5</a:t>
                      </a: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9</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44</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130</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45%</a:t>
                      </a:r>
                    </a:p>
                  </a:txBody>
                  <a:tcPr marL="6351" marR="6351" marT="6350" marB="0" anchor="ctr">
                    <a:solidFill>
                      <a:srgbClr val="FF0000"/>
                    </a:solidFill>
                  </a:tcPr>
                </a:tc>
                <a:extLst>
                  <a:ext uri="{0D108BD9-81ED-4DB2-BD59-A6C34878D82A}">
                    <a16:rowId xmlns:a16="http://schemas.microsoft.com/office/drawing/2014/main" xmlns="" val="3648550833"/>
                  </a:ext>
                </a:extLst>
              </a:tr>
              <a:tr h="534507">
                <a:tc>
                  <a:txBody>
                    <a:bodyPr/>
                    <a:lstStyle/>
                    <a:p>
                      <a:pPr>
                        <a:lnSpc>
                          <a:spcPct val="150000"/>
                        </a:lnSpc>
                      </a:pPr>
                      <a:r>
                        <a:rPr lang="en-US" sz="1600"/>
                        <a:t>TX_CURR</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9,843</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9,970</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10,339</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10,222</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10,556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10,556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18,403</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63%</a:t>
                      </a:r>
                    </a:p>
                  </a:txBody>
                  <a:tcPr marL="6351" marR="6351" marT="6350" marB="0" anchor="ctr">
                    <a:solidFill>
                      <a:srgbClr val="FFFF00"/>
                    </a:solidFill>
                  </a:tcPr>
                </a:tc>
                <a:extLst>
                  <a:ext uri="{0D108BD9-81ED-4DB2-BD59-A6C34878D82A}">
                    <a16:rowId xmlns:a16="http://schemas.microsoft.com/office/drawing/2014/main" xmlns="" val="2080158473"/>
                  </a:ext>
                </a:extLst>
              </a:tr>
              <a:tr h="534507">
                <a:tc>
                  <a:txBody>
                    <a:bodyPr/>
                    <a:lstStyle/>
                    <a:p>
                      <a:pPr>
                        <a:lnSpc>
                          <a:spcPct val="150000"/>
                        </a:lnSpc>
                      </a:pPr>
                      <a:r>
                        <a:rPr lang="en-US" sz="1600"/>
                        <a:t>TX_NEW</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1,445</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285</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258</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316</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295</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1,154</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6,917</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40%</a:t>
                      </a:r>
                    </a:p>
                  </a:txBody>
                  <a:tcPr marL="6351" marR="6351" marT="6350" marB="0" anchor="ctr">
                    <a:solidFill>
                      <a:srgbClr val="FF0000"/>
                    </a:solidFill>
                  </a:tcPr>
                </a:tc>
                <a:extLst>
                  <a:ext uri="{0D108BD9-81ED-4DB2-BD59-A6C34878D82A}">
                    <a16:rowId xmlns:a16="http://schemas.microsoft.com/office/drawing/2014/main" xmlns="" val="10006"/>
                  </a:ext>
                </a:extLst>
              </a:tr>
              <a:tr h="534507">
                <a:tc>
                  <a:txBody>
                    <a:bodyPr/>
                    <a:lstStyle/>
                    <a:p>
                      <a:pPr>
                        <a:lnSpc>
                          <a:spcPct val="150000"/>
                        </a:lnSpc>
                      </a:pPr>
                      <a:r>
                        <a:rPr lang="en-US" sz="1600"/>
                        <a:t>TX_NET_NEW</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-284</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3,869</a:t>
                      </a:r>
                    </a:p>
                  </a:txBody>
                  <a:tcPr marL="6351" marR="6351" marT="6350" marB="0" anchor="ctr"/>
                </a:tc>
                <a:tc>
                  <a:txBody>
                    <a:bodyPr/>
                    <a:lstStyle/>
                    <a:p>
                      <a:pPr algn="ctr" rtl="0" fontAlgn="ctr"/>
                      <a:r>
                        <a:rPr lang="en-US" sz="1600" b="1" i="0" u="none" strike="noStrike">
                          <a:solidFill>
                            <a:srgbClr val="4B545B"/>
                          </a:solidFill>
                          <a:effectLst/>
                          <a:latin typeface="Calibri" panose="020F0502020204030204" pitchFamily="34" charset="0"/>
                        </a:rPr>
                        <a:t>N/A</a:t>
                      </a:r>
                    </a:p>
                  </a:txBody>
                  <a:tcPr marL="6351" marR="6351" marT="6350" marB="0" anchor="ctr"/>
                </a:tc>
                <a:tc>
                  <a:txBody>
                    <a:bodyPr/>
                    <a:lstStyle/>
                    <a:p>
                      <a:pPr algn="ctr" rtl="0" fontAlgn="ctr"/>
                      <a:r>
                        <a:rPr lang="en-US" sz="1600" b="1" i="0" u="none" strike="noStrike">
                          <a:solidFill>
                            <a:srgbClr val="4B545B"/>
                          </a:solidFill>
                          <a:effectLst/>
                          <a:latin typeface="Calibri" panose="020F0502020204030204" pitchFamily="34" charset="0"/>
                        </a:rPr>
                        <a:t>n/a</a:t>
                      </a:r>
                    </a:p>
                  </a:txBody>
                  <a:tcPr marL="6351" marR="6351" marT="6350" marB="0" anchor="ctr"/>
                </a:tc>
                <a:extLst>
                  <a:ext uri="{0D108BD9-81ED-4DB2-BD59-A6C34878D82A}">
                    <a16:rowId xmlns:a16="http://schemas.microsoft.com/office/drawing/2014/main" xmlns="" val="1209709337"/>
                  </a:ext>
                </a:extLst>
              </a:tr>
              <a:tr h="534507">
                <a:tc>
                  <a:txBody>
                    <a:bodyPr/>
                    <a:lstStyle/>
                    <a:p>
                      <a:pPr algn="l"/>
                      <a:r>
                        <a:rPr lang="en-US" sz="1600"/>
                        <a:t>TX_RTT</a:t>
                      </a:r>
                      <a:endParaRPr lang="en-US" sz="1600" b="1">
                        <a:latin typeface="+mn-lt"/>
                      </a:endParaRPr>
                    </a:p>
                  </a:txBody>
                  <a:tcPr anchor="ctr"/>
                </a:tc>
                <a:tc>
                  <a:txBody>
                    <a:bodyPr/>
                    <a:lstStyle/>
                    <a:p>
                      <a:pPr algn="ctr" rtl="0" fontAlgn="ctr"/>
                      <a:r>
                        <a:rPr lang="x-none" sz="1600" b="1" i="0" u="none" strike="noStrike">
                          <a:solidFill>
                            <a:srgbClr val="4B545B"/>
                          </a:solidFill>
                          <a:effectLst/>
                          <a:latin typeface="Calibri" panose="020F0502020204030204" pitchFamily="34" charset="0"/>
                        </a:rPr>
                        <a:t>6,550</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361</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281</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x-none" sz="1600" b="1" i="0" u="none" strike="noStrike" dirty="0">
                          <a:solidFill>
                            <a:srgbClr val="4B545B"/>
                          </a:solidFill>
                          <a:effectLst/>
                          <a:latin typeface="Calibri" panose="020F0502020204030204" pitchFamily="34" charset="0"/>
                        </a:rPr>
                        <a:t>  </a:t>
                      </a:r>
                      <a:endParaRPr lang="en-US" sz="1600" b="1" i="0" u="none" strike="noStrike" dirty="0">
                        <a:solidFill>
                          <a:srgbClr val="4B545B"/>
                        </a:solidFill>
                        <a:effectLst/>
                        <a:latin typeface="Calibri" panose="020F0502020204030204" pitchFamily="34" charset="0"/>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4B545B"/>
                          </a:solidFill>
                          <a:effectLst/>
                          <a:latin typeface="Calibri" panose="020F0502020204030204" pitchFamily="34" charset="0"/>
                        </a:rPr>
                        <a:t>281</a:t>
                      </a:r>
                      <a:endParaRPr lang="x-none" sz="1600" b="1" i="0" u="none" strike="noStrike" dirty="0">
                        <a:solidFill>
                          <a:srgbClr val="4B545B"/>
                        </a:solidFill>
                        <a:effectLst/>
                        <a:latin typeface="Calibri" panose="020F0502020204030204" pitchFamily="34" charset="0"/>
                      </a:endParaRPr>
                    </a:p>
                    <a:p>
                      <a:pPr algn="ctr" rtl="0" fontAlgn="ct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233</a:t>
                      </a:r>
                    </a:p>
                  </a:txBody>
                  <a:tcPr marL="6351" marR="6351" marT="6350" marB="0" anchor="ctr"/>
                </a:tc>
                <a:tc>
                  <a:txBody>
                    <a:bodyPr/>
                    <a:lstStyle/>
                    <a:p>
                      <a:pPr algn="ctr" rtl="0" fontAlgn="ctr"/>
                      <a:r>
                        <a:rPr lang="x-none" sz="1600" b="1" i="0" u="none" strike="noStrike" dirty="0">
                          <a:solidFill>
                            <a:srgbClr val="4B545B"/>
                          </a:solidFill>
                          <a:effectLst/>
                          <a:latin typeface="Calibri" panose="020F0502020204030204" pitchFamily="34" charset="0"/>
                        </a:rPr>
                        <a:t> </a:t>
                      </a:r>
                      <a:r>
                        <a:rPr lang="en-US" sz="1600" b="1" i="0" u="none" strike="noStrike" dirty="0">
                          <a:solidFill>
                            <a:srgbClr val="4B545B"/>
                          </a:solidFill>
                          <a:effectLst/>
                          <a:latin typeface="Calibri" panose="020F0502020204030204" pitchFamily="34" charset="0"/>
                        </a:rPr>
                        <a:t>1156</a:t>
                      </a:r>
                      <a:endParaRPr lang="x-none" sz="1600" b="1" i="0" u="none" strike="noStrike" dirty="0">
                        <a:solidFill>
                          <a:srgbClr val="4B545B"/>
                        </a:solidFill>
                        <a:effectLst/>
                        <a:latin typeface="Calibri" panose="020F0502020204030204" pitchFamily="34" charset="0"/>
                      </a:endParaRPr>
                    </a:p>
                  </a:txBody>
                  <a:tcPr marL="6351" marR="6351" marT="6350" marB="0" anchor="ctr"/>
                </a:tc>
                <a:tc>
                  <a:txBody>
                    <a:bodyPr/>
                    <a:lstStyle/>
                    <a:p>
                      <a:pPr algn="ctr" rtl="0" fontAlgn="ctr"/>
                      <a:r>
                        <a:rPr lang="en-US" sz="1600" b="1" i="0" u="none" strike="noStrike">
                          <a:solidFill>
                            <a:srgbClr val="4B545B"/>
                          </a:solidFill>
                          <a:effectLst/>
                          <a:latin typeface="Calibri" panose="020F0502020204030204" pitchFamily="34" charset="0"/>
                        </a:rPr>
                        <a:t>No Target </a:t>
                      </a:r>
                    </a:p>
                  </a:txBody>
                  <a:tcPr marL="6351" marR="6351" marT="6350" marB="0" anchor="ctr"/>
                </a:tc>
                <a:tc>
                  <a:txBody>
                    <a:bodyPr/>
                    <a:lstStyle/>
                    <a:p>
                      <a:pPr algn="ctr" rtl="0" fontAlgn="ctr"/>
                      <a:r>
                        <a:rPr lang="en-US" sz="1600" b="1" i="0" u="none" strike="noStrike" dirty="0">
                          <a:solidFill>
                            <a:srgbClr val="4B545B"/>
                          </a:solidFill>
                          <a:effectLst/>
                          <a:latin typeface="Calibri" panose="020F0502020204030204" pitchFamily="34" charset="0"/>
                        </a:rPr>
                        <a:t>n/a</a:t>
                      </a:r>
                    </a:p>
                  </a:txBody>
                  <a:tcPr marL="6351" marR="6351" marT="6350" marB="0" anchor="ctr"/>
                </a:tc>
                <a:extLst>
                  <a:ext uri="{0D108BD9-81ED-4DB2-BD59-A6C34878D82A}">
                    <a16:rowId xmlns:a16="http://schemas.microsoft.com/office/drawing/2014/main" xmlns="" val="3174343064"/>
                  </a:ext>
                </a:extLst>
              </a:tr>
            </a:tbl>
          </a:graphicData>
        </a:graphic>
      </p:graphicFrame>
      <p:sp>
        <p:nvSpPr>
          <p:cNvPr id="7" name="Title 6"/>
          <p:cNvSpPr>
            <a:spLocks noGrp="1"/>
          </p:cNvSpPr>
          <p:nvPr>
            <p:ph type="title"/>
          </p:nvPr>
        </p:nvSpPr>
        <p:spPr>
          <a:xfrm>
            <a:off x="938981" y="66687"/>
            <a:ext cx="11144163" cy="455598"/>
          </a:xfrm>
        </p:spPr>
        <p:txBody>
          <a:bodyPr anchor="ctr">
            <a:noAutofit/>
          </a:bodyPr>
          <a:lstStyle/>
          <a:p>
            <a:r>
              <a:rPr lang="en-US" sz="2400">
                <a:solidFill>
                  <a:srgbClr val="000000"/>
                </a:solidFill>
                <a:latin typeface="Arial Black" panose="020B0A04020102020204" pitchFamily="34" charset="0"/>
              </a:rPr>
              <a:t>FY20 and FY21 Key Indicators Performance</a:t>
            </a:r>
          </a:p>
        </p:txBody>
      </p:sp>
      <p:graphicFrame>
        <p:nvGraphicFramePr>
          <p:cNvPr id="5" name="Table 4"/>
          <p:cNvGraphicFramePr>
            <a:graphicFrameLocks noGrp="1"/>
          </p:cNvGraphicFramePr>
          <p:nvPr>
            <p:extLst>
              <p:ext uri="{D42A27DB-BD31-4B8C-83A1-F6EECF244321}">
                <p14:modId xmlns:p14="http://schemas.microsoft.com/office/powerpoint/2010/main" val="3806345122"/>
              </p:ext>
            </p:extLst>
          </p:nvPr>
        </p:nvGraphicFramePr>
        <p:xfrm>
          <a:off x="2989941" y="4671635"/>
          <a:ext cx="9064177" cy="1649518"/>
        </p:xfrm>
        <a:graphic>
          <a:graphicData uri="http://schemas.openxmlformats.org/drawingml/2006/table">
            <a:tbl>
              <a:tblPr firstRow="1" bandRow="1">
                <a:tableStyleId>{7DF18680-E054-41AD-8BC1-D1AEF772440D}</a:tableStyleId>
              </a:tblPr>
              <a:tblGrid>
                <a:gridCol w="1354935">
                  <a:extLst>
                    <a:ext uri="{9D8B030D-6E8A-4147-A177-3AD203B41FA5}">
                      <a16:colId xmlns:a16="http://schemas.microsoft.com/office/drawing/2014/main" xmlns="" val="20000"/>
                    </a:ext>
                  </a:extLst>
                </a:gridCol>
                <a:gridCol w="876416">
                  <a:extLst>
                    <a:ext uri="{9D8B030D-6E8A-4147-A177-3AD203B41FA5}">
                      <a16:colId xmlns:a16="http://schemas.microsoft.com/office/drawing/2014/main" xmlns="" val="20005"/>
                    </a:ext>
                  </a:extLst>
                </a:gridCol>
                <a:gridCol w="918699">
                  <a:extLst>
                    <a:ext uri="{9D8B030D-6E8A-4147-A177-3AD203B41FA5}">
                      <a16:colId xmlns:a16="http://schemas.microsoft.com/office/drawing/2014/main" xmlns="" val="3463716131"/>
                    </a:ext>
                  </a:extLst>
                </a:gridCol>
                <a:gridCol w="918699">
                  <a:extLst>
                    <a:ext uri="{9D8B030D-6E8A-4147-A177-3AD203B41FA5}">
                      <a16:colId xmlns:a16="http://schemas.microsoft.com/office/drawing/2014/main" xmlns="" val="1248043250"/>
                    </a:ext>
                  </a:extLst>
                </a:gridCol>
                <a:gridCol w="918699">
                  <a:extLst>
                    <a:ext uri="{9D8B030D-6E8A-4147-A177-3AD203B41FA5}">
                      <a16:colId xmlns:a16="http://schemas.microsoft.com/office/drawing/2014/main" xmlns="" val="2241587380"/>
                    </a:ext>
                  </a:extLst>
                </a:gridCol>
                <a:gridCol w="918699">
                  <a:extLst>
                    <a:ext uri="{9D8B030D-6E8A-4147-A177-3AD203B41FA5}">
                      <a16:colId xmlns:a16="http://schemas.microsoft.com/office/drawing/2014/main" xmlns="" val="2720311761"/>
                    </a:ext>
                  </a:extLst>
                </a:gridCol>
                <a:gridCol w="918699">
                  <a:extLst>
                    <a:ext uri="{9D8B030D-6E8A-4147-A177-3AD203B41FA5}">
                      <a16:colId xmlns:a16="http://schemas.microsoft.com/office/drawing/2014/main" xmlns="" val="48080787"/>
                    </a:ext>
                  </a:extLst>
                </a:gridCol>
                <a:gridCol w="1125276">
                  <a:extLst>
                    <a:ext uri="{9D8B030D-6E8A-4147-A177-3AD203B41FA5}">
                      <a16:colId xmlns:a16="http://schemas.microsoft.com/office/drawing/2014/main" xmlns="" val="2911034871"/>
                    </a:ext>
                  </a:extLst>
                </a:gridCol>
                <a:gridCol w="1114055">
                  <a:extLst>
                    <a:ext uri="{9D8B030D-6E8A-4147-A177-3AD203B41FA5}">
                      <a16:colId xmlns:a16="http://schemas.microsoft.com/office/drawing/2014/main" xmlns="" val="3556348435"/>
                    </a:ext>
                  </a:extLst>
                </a:gridCol>
              </a:tblGrid>
              <a:tr h="1064755">
                <a:tc>
                  <a:txBody>
                    <a:bodyPr/>
                    <a:lstStyle/>
                    <a:p>
                      <a:r>
                        <a:rPr lang="en-US" sz="1800">
                          <a:latin typeface="+mn-lt"/>
                        </a:rPr>
                        <a:t>Indicator </a:t>
                      </a:r>
                    </a:p>
                  </a:txBody>
                  <a:tcPr anchor="ctr"/>
                </a:tc>
                <a:tc>
                  <a:txBody>
                    <a:bodyPr/>
                    <a:lstStyle/>
                    <a:p>
                      <a:pPr algn="ctr"/>
                      <a:r>
                        <a:rPr lang="en-US" sz="1800" kern="1200" baseline="0">
                          <a:latin typeface="+mn-lt"/>
                        </a:rPr>
                        <a:t>FY 20 Cum  results </a:t>
                      </a:r>
                      <a:endParaRPr lang="en-US" sz="1800" b="1" kern="1200" baseline="0">
                        <a:solidFill>
                          <a:schemeClr val="lt1"/>
                        </a:solidFill>
                        <a:latin typeface="+mn-lt"/>
                        <a:ea typeface="+mn-ea"/>
                        <a:cs typeface="+mn-cs"/>
                      </a:endParaRPr>
                    </a:p>
                  </a:txBody>
                  <a:tcPr marL="9525" marR="9525" marT="9525" marB="0" anchor="ctr"/>
                </a:tc>
                <a:tc>
                  <a:txBody>
                    <a:bodyPr/>
                    <a:lstStyle/>
                    <a:p>
                      <a:pPr algn="ctr"/>
                      <a:r>
                        <a:rPr lang="en-US" sz="1800" kern="1200" baseline="0" dirty="0">
                          <a:latin typeface="+mn-lt"/>
                        </a:rPr>
                        <a:t>FY 21 Q1</a:t>
                      </a:r>
                      <a:br>
                        <a:rPr lang="en-US" sz="1800" kern="1200" baseline="0" dirty="0">
                          <a:latin typeface="+mn-lt"/>
                        </a:rPr>
                      </a:br>
                      <a:r>
                        <a:rPr lang="en-US" sz="1800" kern="1200" baseline="0" dirty="0">
                          <a:latin typeface="+mn-lt"/>
                        </a:rPr>
                        <a:t>Results </a:t>
                      </a:r>
                      <a:endParaRPr lang="en-US" sz="1800" b="1" kern="1200" baseline="0" dirty="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Q2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 21 Q3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 Results </a:t>
                      </a:r>
                      <a:endParaRPr lang="en-US" sz="1800" b="1" kern="1200" baseline="0">
                        <a:solidFill>
                          <a:schemeClr val="lt1"/>
                        </a:solidFill>
                        <a:latin typeface="+mn-lt"/>
                        <a:ea typeface="+mn-ea"/>
                        <a:cs typeface="+mn-cs"/>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baseline="0">
                          <a:solidFill>
                            <a:schemeClr val="lt1"/>
                          </a:solidFill>
                          <a:latin typeface="+mn-lt"/>
                          <a:ea typeface="+mn-ea"/>
                          <a:cs typeface="+mn-cs"/>
                        </a:rPr>
                        <a:t>FY21Q4 results</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baseline="0">
                          <a:latin typeface="+mn-lt"/>
                        </a:rPr>
                        <a:t>FY21 Cum. Results</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a:t>
                      </a:r>
                    </a:p>
                    <a:p>
                      <a:pPr algn="ctr" rtl="0" fontAlgn="ctr"/>
                      <a:r>
                        <a:rPr lang="en-US" sz="1800" kern="1200" baseline="0">
                          <a:latin typeface="+mn-lt"/>
                        </a:rPr>
                        <a:t> Target</a:t>
                      </a:r>
                      <a:endParaRPr lang="en-US" sz="1800" b="1" kern="1200" baseline="0">
                        <a:solidFill>
                          <a:schemeClr val="lt1"/>
                        </a:solidFill>
                        <a:latin typeface="+mn-lt"/>
                        <a:ea typeface="+mn-ea"/>
                        <a:cs typeface="+mn-cs"/>
                      </a:endParaRPr>
                    </a:p>
                  </a:txBody>
                  <a:tcPr marL="9525" marR="9525" marT="9525" marB="0" anchor="ctr"/>
                </a:tc>
                <a:tc>
                  <a:txBody>
                    <a:bodyPr/>
                    <a:lstStyle/>
                    <a:p>
                      <a:pPr algn="ctr" rtl="0" fontAlgn="ctr"/>
                      <a:r>
                        <a:rPr lang="en-US" sz="1800" kern="1200" baseline="0">
                          <a:latin typeface="+mn-lt"/>
                        </a:rPr>
                        <a:t>FY21 </a:t>
                      </a:r>
                    </a:p>
                    <a:p>
                      <a:pPr algn="ctr" rtl="0" fontAlgn="ctr"/>
                      <a:r>
                        <a:rPr lang="en-US" sz="1800" kern="1200" baseline="0">
                          <a:latin typeface="+mn-lt"/>
                        </a:rPr>
                        <a:t>% Ach</a:t>
                      </a:r>
                      <a:endParaRPr lang="en-US" sz="1800" b="1" kern="1200" baseline="0">
                        <a:solidFill>
                          <a:schemeClr val="lt1"/>
                        </a:solidFill>
                        <a:latin typeface="+mn-lt"/>
                        <a:ea typeface="+mn-ea"/>
                        <a:cs typeface="+mn-cs"/>
                      </a:endParaRPr>
                    </a:p>
                  </a:txBody>
                  <a:tcPr marL="9525" marR="9525" marT="9525" marB="0" anchor="ctr"/>
                </a:tc>
                <a:extLst>
                  <a:ext uri="{0D108BD9-81ED-4DB2-BD59-A6C34878D82A}">
                    <a16:rowId xmlns:a16="http://schemas.microsoft.com/office/drawing/2014/main" xmlns="" val="10000"/>
                  </a:ext>
                </a:extLst>
              </a:tr>
              <a:tr h="584763">
                <a:tc>
                  <a:txBody>
                    <a:bodyPr/>
                    <a:lstStyle/>
                    <a:p>
                      <a:pPr>
                        <a:lnSpc>
                          <a:spcPct val="150000"/>
                        </a:lnSpc>
                      </a:pPr>
                      <a:r>
                        <a:rPr lang="en-US" sz="1600"/>
                        <a:t>TX_PVLS(D)</a:t>
                      </a:r>
                      <a:endParaRPr lang="en-US" sz="1600" b="1">
                        <a:latin typeface="+mn-lt"/>
                      </a:endParaRPr>
                    </a:p>
                  </a:txBody>
                  <a:tcPr anchor="ctr"/>
                </a:tc>
                <a:tc>
                  <a:txBody>
                    <a:bodyPr/>
                    <a:lstStyle/>
                    <a:p>
                      <a:pPr algn="ctr" rtl="0" fontAlgn="ctr"/>
                      <a:r>
                        <a:rPr lang="x-none" sz="1600" b="0" i="0" u="none" strike="noStrike">
                          <a:solidFill>
                            <a:srgbClr val="4B545B"/>
                          </a:solidFill>
                          <a:effectLst/>
                          <a:latin typeface="Calibri" panose="020F0502020204030204" pitchFamily="34" charset="0"/>
                        </a:rPr>
                        <a:t>7,466</a:t>
                      </a:r>
                    </a:p>
                  </a:txBody>
                  <a:tcPr marL="6351" marR="6351" marT="6350" marB="0" anchor="ctr"/>
                </a:tc>
                <a:tc>
                  <a:txBody>
                    <a:bodyPr/>
                    <a:lstStyle/>
                    <a:p>
                      <a:pPr algn="ctr" rtl="0" fontAlgn="b"/>
                      <a:r>
                        <a:rPr lang="x-none" sz="1600" b="1" i="0" u="none" strike="noStrike">
                          <a:solidFill>
                            <a:srgbClr val="4B545B"/>
                          </a:solidFill>
                          <a:effectLst/>
                          <a:latin typeface="Calibri" panose="020F0502020204030204" pitchFamily="34" charset="0"/>
                        </a:rPr>
                        <a:t>9423</a:t>
                      </a:r>
                    </a:p>
                  </a:txBody>
                  <a:tcPr marL="6351" marR="6351" marT="6350" marB="0" anchor="b"/>
                </a:tc>
                <a:tc>
                  <a:txBody>
                    <a:bodyPr/>
                    <a:lstStyle/>
                    <a:p>
                      <a:pPr algn="ctr" rtl="0" fontAlgn="b"/>
                      <a:r>
                        <a:rPr lang="x-none" sz="1600" b="1" i="0" u="none" strike="noStrike">
                          <a:solidFill>
                            <a:srgbClr val="4B545B"/>
                          </a:solidFill>
                          <a:effectLst/>
                          <a:latin typeface="Calibri" panose="020F0502020204030204" pitchFamily="34" charset="0"/>
                        </a:rPr>
                        <a:t>7019</a:t>
                      </a:r>
                    </a:p>
                  </a:txBody>
                  <a:tcPr marL="6351" marR="6351" marT="6350" marB="0" anchor="b"/>
                </a:tc>
                <a:tc>
                  <a:txBody>
                    <a:bodyPr/>
                    <a:lstStyle/>
                    <a:p>
                      <a:pPr algn="ctr" rtl="0" fontAlgn="b"/>
                      <a:r>
                        <a:rPr lang="x-none" sz="1600" b="1" i="0" u="none" strike="noStrike">
                          <a:solidFill>
                            <a:srgbClr val="4B545B"/>
                          </a:solidFill>
                          <a:effectLst/>
                          <a:latin typeface="Calibri" panose="020F0502020204030204" pitchFamily="34" charset="0"/>
                        </a:rPr>
                        <a:t>6233</a:t>
                      </a:r>
                    </a:p>
                  </a:txBody>
                  <a:tcPr marL="6351" marR="6351" marT="6350" marB="0" anchor="b"/>
                </a:tc>
                <a:tc>
                  <a:txBody>
                    <a:bodyPr/>
                    <a:lstStyle/>
                    <a:p>
                      <a:pPr algn="ctr" rtl="0" fontAlgn="b"/>
                      <a:r>
                        <a:rPr lang="x-none" sz="1600" b="1" i="0" u="none" strike="noStrike">
                          <a:solidFill>
                            <a:srgbClr val="4B545B"/>
                          </a:solidFill>
                          <a:effectLst/>
                          <a:latin typeface="Calibri" panose="020F0502020204030204" pitchFamily="34" charset="0"/>
                        </a:rPr>
                        <a:t>5837</a:t>
                      </a:r>
                    </a:p>
                  </a:txBody>
                  <a:tcPr marL="6351" marR="6351" marT="6350" marB="0" anchor="b"/>
                </a:tc>
                <a:tc>
                  <a:txBody>
                    <a:bodyPr/>
                    <a:lstStyle/>
                    <a:p>
                      <a:pPr algn="ctr" rtl="0" fontAlgn="b"/>
                      <a:r>
                        <a:rPr lang="x-none" sz="1600" b="1" i="0" u="none" strike="noStrike">
                          <a:solidFill>
                            <a:srgbClr val="4B545B"/>
                          </a:solidFill>
                          <a:effectLst/>
                          <a:latin typeface="Calibri" panose="020F0502020204030204" pitchFamily="34" charset="0"/>
                        </a:rPr>
                        <a:t>6786</a:t>
                      </a:r>
                    </a:p>
                  </a:txBody>
                  <a:tcPr marL="6351" marR="6351" marT="6350" marB="0" anchor="b"/>
                </a:tc>
                <a:tc>
                  <a:txBody>
                    <a:bodyPr/>
                    <a:lstStyle/>
                    <a:p>
                      <a:pPr algn="ctr" rtl="0" fontAlgn="b"/>
                      <a:r>
                        <a:rPr lang="x-none" sz="1600" b="1" i="0" u="none" strike="noStrike">
                          <a:solidFill>
                            <a:srgbClr val="4B545B"/>
                          </a:solidFill>
                          <a:effectLst/>
                          <a:latin typeface="Calibri" panose="020F0502020204030204" pitchFamily="34" charset="0"/>
                        </a:rPr>
                        <a:t>6786</a:t>
                      </a:r>
                    </a:p>
                  </a:txBody>
                  <a:tcPr marL="6351" marR="6351" marT="6350" marB="0" anchor="b"/>
                </a:tc>
                <a:tc>
                  <a:txBody>
                    <a:bodyPr/>
                    <a:lstStyle/>
                    <a:p>
                      <a:pPr algn="ctr" rtl="0" fontAlgn="b"/>
                      <a:r>
                        <a:rPr lang="x-none" sz="1600" b="1" i="0" u="none" strike="noStrike" dirty="0">
                          <a:solidFill>
                            <a:srgbClr val="000000"/>
                          </a:solidFill>
                          <a:effectLst/>
                          <a:latin typeface="Calibri" panose="020F0502020204030204" pitchFamily="34" charset="0"/>
                        </a:rPr>
                        <a:t>72%</a:t>
                      </a:r>
                    </a:p>
                  </a:txBody>
                  <a:tcPr marL="6351" marR="6351" marT="6350" marB="0" anchor="b">
                    <a:solidFill>
                      <a:srgbClr val="FFFF00"/>
                    </a:solidFill>
                  </a:tcPr>
                </a:tc>
                <a:extLst>
                  <a:ext uri="{0D108BD9-81ED-4DB2-BD59-A6C34878D82A}">
                    <a16:rowId xmlns:a16="http://schemas.microsoft.com/office/drawing/2014/main" xmlns="" val="3651172050"/>
                  </a:ext>
                </a:extLst>
              </a:tr>
            </a:tbl>
          </a:graphicData>
        </a:graphic>
      </p:graphicFrame>
      <p:pic>
        <p:nvPicPr>
          <p:cNvPr id="6" name="Picture 5"/>
          <p:cNvPicPr>
            <a:picLocks noChangeAspect="1"/>
          </p:cNvPicPr>
          <p:nvPr/>
        </p:nvPicPr>
        <p:blipFill>
          <a:blip r:embed="rId3"/>
          <a:stretch>
            <a:fillRect/>
          </a:stretch>
        </p:blipFill>
        <p:spPr>
          <a:xfrm>
            <a:off x="938980" y="503638"/>
            <a:ext cx="2050963" cy="1666268"/>
          </a:xfrm>
          <a:prstGeom prst="rect">
            <a:avLst/>
          </a:prstGeom>
        </p:spPr>
      </p:pic>
      <p:pic>
        <p:nvPicPr>
          <p:cNvPr id="8" name="Picture 7"/>
          <p:cNvPicPr>
            <a:picLocks noChangeAspect="1"/>
          </p:cNvPicPr>
          <p:nvPr/>
        </p:nvPicPr>
        <p:blipFill>
          <a:blip r:embed="rId4"/>
          <a:stretch>
            <a:fillRect/>
          </a:stretch>
        </p:blipFill>
        <p:spPr>
          <a:xfrm>
            <a:off x="1111977" y="4671635"/>
            <a:ext cx="1704975" cy="1649518"/>
          </a:xfrm>
          <a:prstGeom prst="rect">
            <a:avLst/>
          </a:prstGeom>
        </p:spPr>
      </p:pic>
      <p:sp>
        <p:nvSpPr>
          <p:cNvPr id="9" name="TextBox 8"/>
          <p:cNvSpPr txBox="1"/>
          <p:nvPr/>
        </p:nvSpPr>
        <p:spPr>
          <a:xfrm>
            <a:off x="938983" y="6514318"/>
            <a:ext cx="9563172" cy="276999"/>
          </a:xfrm>
          <a:prstGeom prst="rect">
            <a:avLst/>
          </a:prstGeom>
          <a:noFill/>
          <a:ln>
            <a:solidFill>
              <a:srgbClr val="C00000"/>
            </a:solidFill>
          </a:ln>
        </p:spPr>
        <p:txBody>
          <a:bodyPr wrap="square" rtlCol="0">
            <a:spAutoFit/>
          </a:bodyPr>
          <a:lstStyle/>
          <a:p>
            <a:r>
              <a:rPr lang="en-US" sz="1200" b="1"/>
              <a:t>Key</a:t>
            </a:r>
            <a:r>
              <a:rPr lang="en-US" sz="1200"/>
              <a:t>: ≥ 80%:  </a:t>
            </a:r>
            <a:r>
              <a:rPr lang="en-US" sz="1200">
                <a:solidFill>
                  <a:srgbClr val="00B050"/>
                </a:solidFill>
              </a:rPr>
              <a:t>green: 60</a:t>
            </a:r>
            <a:r>
              <a:rPr lang="en-US" sz="1200"/>
              <a:t>-75%: </a:t>
            </a:r>
            <a:r>
              <a:rPr lang="en-US" sz="1200">
                <a:solidFill>
                  <a:srgbClr val="FFC000"/>
                </a:solidFill>
              </a:rPr>
              <a:t>Yellow</a:t>
            </a:r>
            <a:r>
              <a:rPr lang="en-US" sz="1200"/>
              <a:t>; &lt;60%: </a:t>
            </a:r>
            <a:r>
              <a:rPr lang="en-US" sz="1200">
                <a:solidFill>
                  <a:srgbClr val="FF0000"/>
                </a:solidFill>
              </a:rPr>
              <a:t>Red. </a:t>
            </a:r>
            <a:r>
              <a:rPr lang="en-US" sz="1200" b="1"/>
              <a:t>Note</a:t>
            </a:r>
            <a:r>
              <a:rPr lang="en-US" sz="1200"/>
              <a:t>. This key doesn’t work for indicators that cumulate across quarters such as TX_CURR and TX_PVLS </a:t>
            </a:r>
          </a:p>
        </p:txBody>
      </p:sp>
      <p:sp>
        <p:nvSpPr>
          <p:cNvPr id="2" name="Rectangle 1"/>
          <p:cNvSpPr/>
          <p:nvPr/>
        </p:nvSpPr>
        <p:spPr>
          <a:xfrm>
            <a:off x="938983" y="2169910"/>
            <a:ext cx="2050959" cy="25017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2000" b="1" i="1"/>
              <a:t>An Upward trends seen on  all of these indictors overtime </a:t>
            </a:r>
          </a:p>
        </p:txBody>
      </p:sp>
    </p:spTree>
    <p:extLst>
      <p:ext uri="{BB962C8B-B14F-4D97-AF65-F5344CB8AC3E}">
        <p14:creationId xmlns:p14="http://schemas.microsoft.com/office/powerpoint/2010/main" val="72404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09" y="3445739"/>
            <a:ext cx="8467016" cy="702080"/>
          </a:xfrm>
        </p:spPr>
        <p:txBody>
          <a:bodyPr>
            <a:noAutofit/>
          </a:bodyPr>
          <a:lstStyle/>
          <a:p>
            <a:r>
              <a:rPr lang="en-US"/>
              <a:t>1st 95: Prevention: HTS, PMTCT, EID, TB/HIV</a:t>
            </a:r>
            <a:br>
              <a:rPr lang="en-US"/>
            </a:br>
            <a:endParaRPr lang="en-US"/>
          </a:p>
        </p:txBody>
      </p:sp>
      <p:pic>
        <p:nvPicPr>
          <p:cNvPr id="3" name="Picture 2"/>
          <p:cNvPicPr>
            <a:picLocks noChangeAspect="1"/>
          </p:cNvPicPr>
          <p:nvPr/>
        </p:nvPicPr>
        <p:blipFill>
          <a:blip r:embed="rId3"/>
          <a:stretch>
            <a:fillRect/>
          </a:stretch>
        </p:blipFill>
        <p:spPr>
          <a:xfrm>
            <a:off x="1946609" y="893221"/>
            <a:ext cx="2208296" cy="2363954"/>
          </a:xfrm>
          <a:prstGeom prst="rect">
            <a:avLst/>
          </a:prstGeom>
        </p:spPr>
      </p:pic>
      <p:sp>
        <p:nvSpPr>
          <p:cNvPr id="5" name="Rectangle 4"/>
          <p:cNvSpPr/>
          <p:nvPr/>
        </p:nvSpPr>
        <p:spPr>
          <a:xfrm>
            <a:off x="2886596" y="4147819"/>
            <a:ext cx="7273405" cy="1477328"/>
          </a:xfrm>
          <a:prstGeom prst="rect">
            <a:avLst/>
          </a:prstGeom>
        </p:spPr>
        <p:txBody>
          <a:bodyPr wrap="square">
            <a:spAutoFit/>
          </a:bodyPr>
          <a:lstStyle/>
          <a:p>
            <a:pPr marL="1257300" lvl="2" indent="-342900">
              <a:lnSpc>
                <a:spcPct val="150000"/>
              </a:lnSpc>
              <a:buFont typeface="Wingdings" panose="05000000000000000000" pitchFamily="2" charset="2"/>
              <a:buChar char="q"/>
            </a:pPr>
            <a:r>
              <a:rPr lang="en-US" sz="2000">
                <a:solidFill>
                  <a:schemeClr val="bg1"/>
                </a:solidFill>
                <a:latin typeface="Century Gothic" panose="020B0502020202020204" pitchFamily="34" charset="0"/>
              </a:rPr>
              <a:t>HIV Testing Services (HTS)</a:t>
            </a:r>
          </a:p>
          <a:p>
            <a:pPr marL="1257300" lvl="2" indent="-342900">
              <a:lnSpc>
                <a:spcPct val="150000"/>
              </a:lnSpc>
              <a:buFont typeface="Wingdings" panose="05000000000000000000" pitchFamily="2" charset="2"/>
              <a:buChar char="q"/>
            </a:pPr>
            <a:r>
              <a:rPr lang="en-US" sz="2000">
                <a:solidFill>
                  <a:schemeClr val="bg1"/>
                </a:solidFill>
                <a:latin typeface="Century Gothic" panose="020B0502020202020204" pitchFamily="34" charset="0"/>
              </a:rPr>
              <a:t>PMTCT and EID</a:t>
            </a:r>
          </a:p>
          <a:p>
            <a:pPr marL="1257300" lvl="2" indent="-342900">
              <a:lnSpc>
                <a:spcPct val="150000"/>
              </a:lnSpc>
              <a:buFont typeface="Wingdings" panose="05000000000000000000" pitchFamily="2" charset="2"/>
              <a:buChar char="q"/>
            </a:pPr>
            <a:r>
              <a:rPr lang="en-US" sz="2000">
                <a:solidFill>
                  <a:schemeClr val="bg1"/>
                </a:solidFill>
                <a:latin typeface="Century Gothic" panose="020B0502020202020204" pitchFamily="34" charset="0"/>
              </a:rPr>
              <a:t>TB/HIV</a:t>
            </a:r>
            <a:endParaRPr lang="en-US" sz="1600">
              <a:latin typeface="Century Gothic" panose="020B0502020202020204" pitchFamily="34" charset="0"/>
            </a:endParaRPr>
          </a:p>
        </p:txBody>
      </p:sp>
    </p:spTree>
    <p:extLst>
      <p:ext uri="{BB962C8B-B14F-4D97-AF65-F5344CB8AC3E}">
        <p14:creationId xmlns:p14="http://schemas.microsoft.com/office/powerpoint/2010/main" val="11618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15817" y="3324032"/>
            <a:ext cx="7878215" cy="702080"/>
          </a:xfrm>
        </p:spPr>
        <p:txBody>
          <a:bodyPr>
            <a:noAutofit/>
          </a:bodyPr>
          <a:lstStyle/>
          <a:p>
            <a:r>
              <a:rPr lang="en-US">
                <a:solidFill>
                  <a:schemeClr val="bg1"/>
                </a:solidFill>
              </a:rPr>
              <a:t>1</a:t>
            </a:r>
            <a:r>
              <a:rPr lang="en-US" baseline="30000">
                <a:solidFill>
                  <a:schemeClr val="bg1"/>
                </a:solidFill>
              </a:rPr>
              <a:t>st</a:t>
            </a:r>
            <a:r>
              <a:rPr lang="en-US">
                <a:solidFill>
                  <a:schemeClr val="bg1"/>
                </a:solidFill>
              </a:rPr>
              <a:t> 95: HIV Testing Services (HTS)</a:t>
            </a:r>
            <a:br>
              <a:rPr lang="en-US">
                <a:solidFill>
                  <a:schemeClr val="bg1"/>
                </a:solidFill>
              </a:rPr>
            </a:br>
            <a:endParaRPr lang="en-US"/>
          </a:p>
        </p:txBody>
      </p:sp>
      <p:sp>
        <p:nvSpPr>
          <p:cNvPr id="2" name="Slide Number Placeholder 1"/>
          <p:cNvSpPr>
            <a:spLocks noGrp="1"/>
          </p:cNvSpPr>
          <p:nvPr>
            <p:ph type="sldNum" sz="quarter" idx="4294967295"/>
          </p:nvPr>
        </p:nvSpPr>
        <p:spPr>
          <a:xfrm>
            <a:off x="9347200" y="6356354"/>
            <a:ext cx="2844800" cy="365125"/>
          </a:xfrm>
        </p:spPr>
        <p:txBody>
          <a:bodyPr/>
          <a:lstStyle/>
          <a:p>
            <a:fld id="{70911164-B9C6-4304-B15A-ED5377644342}" type="slidenum">
              <a:rPr lang="en-US" smtClean="0"/>
              <a:t>8</a:t>
            </a:fld>
            <a:endParaRPr lang="en-US"/>
          </a:p>
        </p:txBody>
      </p:sp>
      <p:pic>
        <p:nvPicPr>
          <p:cNvPr id="3" name="Picture 2"/>
          <p:cNvPicPr>
            <a:picLocks noChangeAspect="1"/>
          </p:cNvPicPr>
          <p:nvPr/>
        </p:nvPicPr>
        <p:blipFill>
          <a:blip r:embed="rId2"/>
          <a:stretch>
            <a:fillRect/>
          </a:stretch>
        </p:blipFill>
        <p:spPr>
          <a:xfrm>
            <a:off x="2072692" y="2023140"/>
            <a:ext cx="2143125" cy="2143125"/>
          </a:xfrm>
          <a:prstGeom prst="rect">
            <a:avLst/>
          </a:prstGeom>
        </p:spPr>
      </p:pic>
    </p:spTree>
    <p:extLst>
      <p:ext uri="{BB962C8B-B14F-4D97-AF65-F5344CB8AC3E}">
        <p14:creationId xmlns:p14="http://schemas.microsoft.com/office/powerpoint/2010/main" val="2187077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09853" y="0"/>
            <a:ext cx="10456419" cy="442584"/>
          </a:xfrm>
        </p:spPr>
        <p:txBody>
          <a:bodyPr>
            <a:noAutofit/>
          </a:bodyPr>
          <a:lstStyle/>
          <a:p>
            <a:r>
              <a:rPr lang="en-US" sz="2400">
                <a:latin typeface="Arial Black" panose="020B0A04020102020204" pitchFamily="34" charset="0"/>
              </a:rPr>
              <a:t>FY21 HTS Performance by County</a:t>
            </a:r>
          </a:p>
        </p:txBody>
      </p:sp>
      <p:graphicFrame>
        <p:nvGraphicFramePr>
          <p:cNvPr id="2" name="Table 1">
            <a:extLst>
              <a:ext uri="{FF2B5EF4-FFF2-40B4-BE49-F238E27FC236}">
                <a16:creationId xmlns:a16="http://schemas.microsoft.com/office/drawing/2014/main" xmlns="" id="{2868B49A-3184-4522-8700-5B0B2CCFBE4D}"/>
              </a:ext>
            </a:extLst>
          </p:cNvPr>
          <p:cNvGraphicFramePr>
            <a:graphicFrameLocks noGrp="1"/>
          </p:cNvGraphicFramePr>
          <p:nvPr>
            <p:extLst>
              <p:ext uri="{D42A27DB-BD31-4B8C-83A1-F6EECF244321}">
                <p14:modId xmlns:p14="http://schemas.microsoft.com/office/powerpoint/2010/main" val="4104941462"/>
              </p:ext>
            </p:extLst>
          </p:nvPr>
        </p:nvGraphicFramePr>
        <p:xfrm>
          <a:off x="1009855" y="442586"/>
          <a:ext cx="11140817" cy="2568851"/>
        </p:xfrm>
        <a:graphic>
          <a:graphicData uri="http://schemas.openxmlformats.org/drawingml/2006/table">
            <a:tbl>
              <a:tblPr/>
              <a:tblGrid>
                <a:gridCol w="1689299">
                  <a:extLst>
                    <a:ext uri="{9D8B030D-6E8A-4147-A177-3AD203B41FA5}">
                      <a16:colId xmlns:a16="http://schemas.microsoft.com/office/drawing/2014/main" xmlns="" val="971540122"/>
                    </a:ext>
                  </a:extLst>
                </a:gridCol>
                <a:gridCol w="1238531">
                  <a:extLst>
                    <a:ext uri="{9D8B030D-6E8A-4147-A177-3AD203B41FA5}">
                      <a16:colId xmlns:a16="http://schemas.microsoft.com/office/drawing/2014/main" xmlns="" val="187121499"/>
                    </a:ext>
                  </a:extLst>
                </a:gridCol>
                <a:gridCol w="1177807">
                  <a:extLst>
                    <a:ext uri="{9D8B030D-6E8A-4147-A177-3AD203B41FA5}">
                      <a16:colId xmlns:a16="http://schemas.microsoft.com/office/drawing/2014/main" xmlns="" val="1073810000"/>
                    </a:ext>
                  </a:extLst>
                </a:gridCol>
                <a:gridCol w="1111943">
                  <a:extLst>
                    <a:ext uri="{9D8B030D-6E8A-4147-A177-3AD203B41FA5}">
                      <a16:colId xmlns:a16="http://schemas.microsoft.com/office/drawing/2014/main" xmlns="" val="3821670264"/>
                    </a:ext>
                  </a:extLst>
                </a:gridCol>
                <a:gridCol w="1111943">
                  <a:extLst>
                    <a:ext uri="{9D8B030D-6E8A-4147-A177-3AD203B41FA5}">
                      <a16:colId xmlns:a16="http://schemas.microsoft.com/office/drawing/2014/main" xmlns="" val="4238229074"/>
                    </a:ext>
                  </a:extLst>
                </a:gridCol>
                <a:gridCol w="1176095">
                  <a:extLst>
                    <a:ext uri="{9D8B030D-6E8A-4147-A177-3AD203B41FA5}">
                      <a16:colId xmlns:a16="http://schemas.microsoft.com/office/drawing/2014/main" xmlns="" val="3386082412"/>
                    </a:ext>
                  </a:extLst>
                </a:gridCol>
                <a:gridCol w="1176095">
                  <a:extLst>
                    <a:ext uri="{9D8B030D-6E8A-4147-A177-3AD203B41FA5}">
                      <a16:colId xmlns:a16="http://schemas.microsoft.com/office/drawing/2014/main" xmlns="" val="3943993722"/>
                    </a:ext>
                  </a:extLst>
                </a:gridCol>
                <a:gridCol w="1111943">
                  <a:extLst>
                    <a:ext uri="{9D8B030D-6E8A-4147-A177-3AD203B41FA5}">
                      <a16:colId xmlns:a16="http://schemas.microsoft.com/office/drawing/2014/main" xmlns="" val="4184127261"/>
                    </a:ext>
                  </a:extLst>
                </a:gridCol>
                <a:gridCol w="1347161">
                  <a:extLst>
                    <a:ext uri="{9D8B030D-6E8A-4147-A177-3AD203B41FA5}">
                      <a16:colId xmlns:a16="http://schemas.microsoft.com/office/drawing/2014/main" xmlns="" val="456737182"/>
                    </a:ext>
                  </a:extLst>
                </a:gridCol>
              </a:tblGrid>
              <a:tr h="728732">
                <a:tc>
                  <a:txBody>
                    <a:bodyPr/>
                    <a:lstStyle/>
                    <a:p>
                      <a:pPr algn="l" rtl="0" fontAlgn="ctr"/>
                      <a:r>
                        <a:rPr lang="en-US" sz="1600" b="1" i="0" u="none" strike="noStrike" dirty="0">
                          <a:solidFill>
                            <a:srgbClr val="FFFFFF"/>
                          </a:solidFill>
                          <a:effectLst/>
                          <a:latin typeface="Calibri" panose="020F0502020204030204" pitchFamily="34" charset="0"/>
                        </a:rPr>
                        <a:t>County</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FY20 cum results </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HTS_TST target</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Q1 HTS_TST</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Q2 HTS_TST</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Q3 HTS_TST results</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Q4 HTS_TST results</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results </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HTS_TST % achieved </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extLst>
                  <a:ext uri="{0D108BD9-81ED-4DB2-BD59-A6C34878D82A}">
                    <a16:rowId xmlns:a16="http://schemas.microsoft.com/office/drawing/2014/main" xmlns="" val="1071087569"/>
                  </a:ext>
                </a:extLst>
              </a:tr>
              <a:tr h="3586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30,530</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29,275</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4,782</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4,325</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ctr"/>
                      <a:r>
                        <a:rPr lang="en-US" sz="1400" b="0" i="0" u="none" strike="noStrike">
                          <a:solidFill>
                            <a:srgbClr val="000000"/>
                          </a:solidFill>
                          <a:effectLst/>
                          <a:latin typeface="Calibri Light" panose="020F0302020204030204" pitchFamily="34" charset="0"/>
                        </a:rPr>
                        <a:t>2,938</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ctr"/>
                      <a:r>
                        <a:rPr lang="en-US" sz="1400" b="0" i="0" u="none" strike="noStrike">
                          <a:solidFill>
                            <a:srgbClr val="000000"/>
                          </a:solidFill>
                          <a:effectLst/>
                          <a:latin typeface="Calibri Light" panose="020F0302020204030204" pitchFamily="34" charset="0"/>
                        </a:rPr>
                        <a:t>2,581</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b"/>
                      <a:r>
                        <a:rPr lang="en-US" sz="1400" b="0" i="0" u="none" strike="noStrike">
                          <a:solidFill>
                            <a:srgbClr val="000000"/>
                          </a:solidFill>
                          <a:effectLst/>
                          <a:latin typeface="Calibri" panose="020F0502020204030204" pitchFamily="34" charset="0"/>
                        </a:rPr>
                        <a:t>14,626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F3F0"/>
                    </a:solidFill>
                  </a:tcPr>
                </a:tc>
                <a:tc>
                  <a:txBody>
                    <a:bodyPr/>
                    <a:lstStyle/>
                    <a:p>
                      <a:pPr algn="ctr" fontAlgn="b"/>
                      <a:r>
                        <a:rPr lang="en-US" sz="1400" b="0" i="0" u="none" strike="noStrike" dirty="0">
                          <a:solidFill>
                            <a:srgbClr val="000000"/>
                          </a:solidFill>
                          <a:effectLst/>
                          <a:latin typeface="Calibri" panose="020F0502020204030204" pitchFamily="34" charset="0"/>
                        </a:rPr>
                        <a:t>50%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xmlns="" val="2329303622"/>
                  </a:ext>
                </a:extLst>
              </a:tr>
              <a:tr h="3586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8,156</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a:solidFill>
                            <a:srgbClr val="4B545B"/>
                          </a:solidFill>
                          <a:effectLst/>
                          <a:latin typeface="Calibri Light" panose="020F0302020204030204" pitchFamily="34" charset="0"/>
                        </a:rPr>
                        <a:t>7,689</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a:solidFill>
                            <a:srgbClr val="4B545B"/>
                          </a:solidFill>
                          <a:effectLst/>
                          <a:latin typeface="Calibri Light" panose="020F0302020204030204" pitchFamily="34" charset="0"/>
                        </a:rPr>
                        <a:t>1,301</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a:solidFill>
                            <a:srgbClr val="4B545B"/>
                          </a:solidFill>
                          <a:effectLst/>
                          <a:latin typeface="Calibri Light" panose="020F0302020204030204" pitchFamily="34" charset="0"/>
                        </a:rPr>
                        <a:t>1,479</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ctr"/>
                      <a:r>
                        <a:rPr lang="en-US" sz="1400" b="0" i="0" u="none" strike="noStrike" dirty="0">
                          <a:solidFill>
                            <a:srgbClr val="000000"/>
                          </a:solidFill>
                          <a:effectLst/>
                          <a:latin typeface="Calibri Light" panose="020F0302020204030204" pitchFamily="34" charset="0"/>
                        </a:rPr>
                        <a:t>2,279</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ctr"/>
                      <a:r>
                        <a:rPr lang="en-US" sz="1400" b="0" i="0" u="none" strike="noStrike" dirty="0">
                          <a:solidFill>
                            <a:srgbClr val="000000"/>
                          </a:solidFill>
                          <a:effectLst/>
                          <a:latin typeface="Calibri Light" panose="020F0302020204030204" pitchFamily="34" charset="0"/>
                        </a:rPr>
                        <a:t>2,478</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en-US" sz="1400" b="0" i="0" u="none" strike="noStrike">
                          <a:solidFill>
                            <a:srgbClr val="000000"/>
                          </a:solidFill>
                          <a:effectLst/>
                          <a:latin typeface="Calibri" panose="020F0502020204030204" pitchFamily="34" charset="0"/>
                        </a:rPr>
                        <a:t>7,537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en-US" sz="1400" b="0" i="0" u="none" strike="noStrike" dirty="0">
                          <a:solidFill>
                            <a:srgbClr val="000000"/>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xmlns="" val="490823113"/>
                  </a:ext>
                </a:extLst>
              </a:tr>
              <a:tr h="3586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29,788</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41,048</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2,520</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2,000</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ctr"/>
                      <a:r>
                        <a:rPr lang="en-US" sz="1400" b="0" i="0" u="none" strike="noStrike" dirty="0">
                          <a:solidFill>
                            <a:srgbClr val="000000"/>
                          </a:solidFill>
                          <a:effectLst/>
                          <a:latin typeface="Calibri Light" panose="020F0302020204030204" pitchFamily="34" charset="0"/>
                        </a:rPr>
                        <a:t>2,117</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ctr"/>
                      <a:r>
                        <a:rPr lang="en-US" sz="1400" b="0" i="0" u="none" strike="noStrike" dirty="0">
                          <a:solidFill>
                            <a:srgbClr val="000000"/>
                          </a:solidFill>
                          <a:effectLst/>
                          <a:latin typeface="Calibri Light" panose="020F0302020204030204" pitchFamily="34" charset="0"/>
                        </a:rPr>
                        <a:t>2,700</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en-US" sz="1400" b="0" i="0" u="none" strike="noStrike" dirty="0">
                          <a:solidFill>
                            <a:srgbClr val="000000"/>
                          </a:solidFill>
                          <a:effectLst/>
                          <a:latin typeface="Calibri" panose="020F0502020204030204" pitchFamily="34" charset="0"/>
                        </a:rPr>
                        <a:t>9,337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en-US" sz="1400" b="0" i="0" u="none" strike="noStrike" dirty="0">
                          <a:solidFill>
                            <a:srgbClr val="000000"/>
                          </a:solidFill>
                          <a:effectLst/>
                          <a:latin typeface="Calibri" panose="020F0502020204030204" pitchFamily="34" charset="0"/>
                        </a:rPr>
                        <a:t>23%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xmlns="" val="2467171579"/>
                  </a:ext>
                </a:extLst>
              </a:tr>
              <a:tr h="3586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Light" panose="020F0302020204030204" pitchFamily="34" charset="0"/>
                        </a:rPr>
                        <a:t>49,566</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66,089</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4,514</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a:solidFill>
                            <a:srgbClr val="4B545B"/>
                          </a:solidFill>
                          <a:effectLst/>
                          <a:latin typeface="Calibri Light" panose="020F0302020204030204" pitchFamily="34" charset="0"/>
                        </a:rPr>
                        <a:t>4,736</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ctr"/>
                      <a:r>
                        <a:rPr lang="en-US" sz="1400" b="0" i="0" u="none" strike="noStrike">
                          <a:solidFill>
                            <a:srgbClr val="000000"/>
                          </a:solidFill>
                          <a:effectLst/>
                          <a:latin typeface="Calibri Light" panose="020F0302020204030204" pitchFamily="34" charset="0"/>
                        </a:rPr>
                        <a:t>5,422</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ctr"/>
                      <a:r>
                        <a:rPr lang="en-US" sz="1400" b="0" i="0" u="none" strike="noStrike">
                          <a:solidFill>
                            <a:srgbClr val="000000"/>
                          </a:solidFill>
                          <a:effectLst/>
                          <a:latin typeface="Calibri Light" panose="020F0302020204030204" pitchFamily="34" charset="0"/>
                        </a:rPr>
                        <a:t>6,859</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fontAlgn="b"/>
                      <a:r>
                        <a:rPr lang="en-US" sz="1400" b="0" i="0" u="none" strike="noStrike" dirty="0">
                          <a:solidFill>
                            <a:srgbClr val="000000"/>
                          </a:solidFill>
                          <a:effectLst/>
                          <a:latin typeface="Calibri" panose="020F0502020204030204" pitchFamily="34" charset="0"/>
                        </a:rPr>
                        <a:t>21,531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F3F0"/>
                    </a:solidFill>
                  </a:tcPr>
                </a:tc>
                <a:tc>
                  <a:txBody>
                    <a:bodyPr/>
                    <a:lstStyle/>
                    <a:p>
                      <a:pPr algn="ctr" fontAlgn="b"/>
                      <a:r>
                        <a:rPr lang="en-US" sz="1400" b="0" i="0" u="none" strike="noStrike" dirty="0">
                          <a:solidFill>
                            <a:srgbClr val="000000"/>
                          </a:solidFill>
                          <a:effectLst/>
                          <a:latin typeface="Calibri" panose="020F0502020204030204" pitchFamily="34" charset="0"/>
                        </a:rPr>
                        <a:t>33%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xmlns="" val="59498991"/>
                  </a:ext>
                </a:extLst>
              </a:tr>
              <a:tr h="405483">
                <a:tc>
                  <a:txBody>
                    <a:bodyPr/>
                    <a:lstStyle/>
                    <a:p>
                      <a:pPr algn="l" rtl="0" fontAlgn="ctr"/>
                      <a:r>
                        <a:rPr lang="en-US" sz="1600" b="1" i="0" u="none" strike="noStrike" dirty="0">
                          <a:solidFill>
                            <a:srgbClr val="000000"/>
                          </a:solidFill>
                          <a:effectLst/>
                          <a:latin typeface="Calibri" panose="020F0502020204030204" pitchFamily="34" charset="0"/>
                        </a:rPr>
                        <a:t>Total</a:t>
                      </a:r>
                    </a:p>
                  </a:txBody>
                  <a:tcPr marL="5440" marR="5440" marT="544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dirty="0">
                          <a:solidFill>
                            <a:srgbClr val="000000"/>
                          </a:solidFill>
                          <a:effectLst/>
                          <a:latin typeface="Calibri" panose="020F0502020204030204" pitchFamily="34" charset="0"/>
                        </a:rPr>
                        <a:t>118,040</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a:solidFill>
                            <a:srgbClr val="000000"/>
                          </a:solidFill>
                          <a:effectLst/>
                          <a:latin typeface="Calibri" panose="020F0502020204030204" pitchFamily="34" charset="0"/>
                        </a:rPr>
                        <a:t>144,101</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a:solidFill>
                            <a:srgbClr val="000000"/>
                          </a:solidFill>
                          <a:effectLst/>
                          <a:latin typeface="Calibri" panose="020F0502020204030204" pitchFamily="34" charset="0"/>
                        </a:rPr>
                        <a:t>13,117</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dirty="0">
                          <a:solidFill>
                            <a:srgbClr val="000000"/>
                          </a:solidFill>
                          <a:effectLst/>
                          <a:latin typeface="Calibri" panose="020F0502020204030204" pitchFamily="34" charset="0"/>
                        </a:rPr>
                        <a:t>12,540</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a:solidFill>
                            <a:srgbClr val="000000"/>
                          </a:solidFill>
                          <a:effectLst/>
                          <a:latin typeface="Calibri" panose="020F0502020204030204" pitchFamily="34" charset="0"/>
                        </a:rPr>
                        <a:t>12,756</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a:solidFill>
                            <a:srgbClr val="000000"/>
                          </a:solidFill>
                          <a:effectLst/>
                          <a:latin typeface="Calibri" panose="020F0502020204030204" pitchFamily="34" charset="0"/>
                        </a:rPr>
                        <a:t>14,618</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a:solidFill>
                            <a:srgbClr val="000000"/>
                          </a:solidFill>
                          <a:effectLst/>
                          <a:latin typeface="Calibri" panose="020F0502020204030204" pitchFamily="34" charset="0"/>
                        </a:rPr>
                        <a:t>53,031</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400" b="1" i="0" u="none" strike="noStrike" dirty="0">
                          <a:solidFill>
                            <a:srgbClr val="000000"/>
                          </a:solidFill>
                          <a:effectLst/>
                          <a:latin typeface="Calibri" panose="020F0502020204030204" pitchFamily="34" charset="0"/>
                        </a:rPr>
                        <a:t>37%</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xmlns="" val="2583331016"/>
                  </a:ext>
                </a:extLst>
              </a:tr>
            </a:tbl>
          </a:graphicData>
        </a:graphic>
      </p:graphicFrame>
      <p:sp>
        <p:nvSpPr>
          <p:cNvPr id="5" name="Title 6">
            <a:extLst>
              <a:ext uri="{FF2B5EF4-FFF2-40B4-BE49-F238E27FC236}">
                <a16:creationId xmlns:a16="http://schemas.microsoft.com/office/drawing/2014/main" xmlns="" id="{36B21D99-C654-49D6-B5AF-DFE600DECB05}"/>
              </a:ext>
            </a:extLst>
          </p:cNvPr>
          <p:cNvSpPr txBox="1">
            <a:spLocks/>
          </p:cNvSpPr>
          <p:nvPr/>
        </p:nvSpPr>
        <p:spPr>
          <a:xfrm>
            <a:off x="916507" y="3035502"/>
            <a:ext cx="11234167" cy="4042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2000" b="1" kern="1200">
                <a:solidFill>
                  <a:schemeClr val="tx1"/>
                </a:solidFill>
                <a:latin typeface="Century Gothic" panose="020B0502020202020204" pitchFamily="34" charset="0"/>
                <a:ea typeface="+mj-ea"/>
                <a:cs typeface="Arial"/>
              </a:defRPr>
            </a:lvl1pPr>
          </a:lstStyle>
          <a:p>
            <a:r>
              <a:rPr lang="en-US" dirty="0">
                <a:solidFill>
                  <a:srgbClr val="000000"/>
                </a:solidFill>
                <a:latin typeface="Arial Black" panose="020B0A04020102020204" pitchFamily="34" charset="0"/>
              </a:rPr>
              <a:t>FY21 HTS_TST POS Performance and yield by County</a:t>
            </a:r>
          </a:p>
        </p:txBody>
      </p:sp>
      <p:graphicFrame>
        <p:nvGraphicFramePr>
          <p:cNvPr id="6" name="Table 5">
            <a:extLst>
              <a:ext uri="{FF2B5EF4-FFF2-40B4-BE49-F238E27FC236}">
                <a16:creationId xmlns:a16="http://schemas.microsoft.com/office/drawing/2014/main" xmlns="" id="{8C344303-C647-4389-B7D5-25EB32CAEC46}"/>
              </a:ext>
            </a:extLst>
          </p:cNvPr>
          <p:cNvGraphicFramePr>
            <a:graphicFrameLocks noGrp="1"/>
          </p:cNvGraphicFramePr>
          <p:nvPr>
            <p:extLst>
              <p:ext uri="{D42A27DB-BD31-4B8C-83A1-F6EECF244321}">
                <p14:modId xmlns:p14="http://schemas.microsoft.com/office/powerpoint/2010/main" val="3343636878"/>
              </p:ext>
            </p:extLst>
          </p:nvPr>
        </p:nvGraphicFramePr>
        <p:xfrm>
          <a:off x="957835" y="3463854"/>
          <a:ext cx="11234167" cy="2803979"/>
        </p:xfrm>
        <a:graphic>
          <a:graphicData uri="http://schemas.openxmlformats.org/drawingml/2006/table">
            <a:tbl>
              <a:tblPr firstRow="1" bandRow="1"/>
              <a:tblGrid>
                <a:gridCol w="1261195">
                  <a:extLst>
                    <a:ext uri="{9D8B030D-6E8A-4147-A177-3AD203B41FA5}">
                      <a16:colId xmlns:a16="http://schemas.microsoft.com/office/drawing/2014/main" xmlns="" val="1200038055"/>
                    </a:ext>
                  </a:extLst>
                </a:gridCol>
                <a:gridCol w="911451">
                  <a:extLst>
                    <a:ext uri="{9D8B030D-6E8A-4147-A177-3AD203B41FA5}">
                      <a16:colId xmlns:a16="http://schemas.microsoft.com/office/drawing/2014/main" xmlns="" val="2879375843"/>
                    </a:ext>
                  </a:extLst>
                </a:gridCol>
                <a:gridCol w="1165809">
                  <a:extLst>
                    <a:ext uri="{9D8B030D-6E8A-4147-A177-3AD203B41FA5}">
                      <a16:colId xmlns:a16="http://schemas.microsoft.com/office/drawing/2014/main" xmlns="" val="2400783977"/>
                    </a:ext>
                  </a:extLst>
                </a:gridCol>
                <a:gridCol w="975041">
                  <a:extLst>
                    <a:ext uri="{9D8B030D-6E8A-4147-A177-3AD203B41FA5}">
                      <a16:colId xmlns:a16="http://schemas.microsoft.com/office/drawing/2014/main" xmlns="" val="1765674092"/>
                    </a:ext>
                  </a:extLst>
                </a:gridCol>
                <a:gridCol w="1144613">
                  <a:extLst>
                    <a:ext uri="{9D8B030D-6E8A-4147-A177-3AD203B41FA5}">
                      <a16:colId xmlns:a16="http://schemas.microsoft.com/office/drawing/2014/main" xmlns="" val="1013192933"/>
                    </a:ext>
                  </a:extLst>
                </a:gridCol>
                <a:gridCol w="985639">
                  <a:extLst>
                    <a:ext uri="{9D8B030D-6E8A-4147-A177-3AD203B41FA5}">
                      <a16:colId xmlns:a16="http://schemas.microsoft.com/office/drawing/2014/main" xmlns="" val="4031483025"/>
                    </a:ext>
                  </a:extLst>
                </a:gridCol>
                <a:gridCol w="1006836">
                  <a:extLst>
                    <a:ext uri="{9D8B030D-6E8A-4147-A177-3AD203B41FA5}">
                      <a16:colId xmlns:a16="http://schemas.microsoft.com/office/drawing/2014/main" xmlns="" val="3060426447"/>
                    </a:ext>
                  </a:extLst>
                </a:gridCol>
                <a:gridCol w="1208549">
                  <a:extLst>
                    <a:ext uri="{9D8B030D-6E8A-4147-A177-3AD203B41FA5}">
                      <a16:colId xmlns:a16="http://schemas.microsoft.com/office/drawing/2014/main" xmlns="" val="3017713230"/>
                    </a:ext>
                  </a:extLst>
                </a:gridCol>
                <a:gridCol w="1596377">
                  <a:extLst>
                    <a:ext uri="{9D8B030D-6E8A-4147-A177-3AD203B41FA5}">
                      <a16:colId xmlns:a16="http://schemas.microsoft.com/office/drawing/2014/main" xmlns="" val="2195973003"/>
                    </a:ext>
                  </a:extLst>
                </a:gridCol>
                <a:gridCol w="978657">
                  <a:extLst>
                    <a:ext uri="{9D8B030D-6E8A-4147-A177-3AD203B41FA5}">
                      <a16:colId xmlns:a16="http://schemas.microsoft.com/office/drawing/2014/main" xmlns="" val="567909451"/>
                    </a:ext>
                  </a:extLst>
                </a:gridCol>
              </a:tblGrid>
              <a:tr h="864184">
                <a:tc>
                  <a:txBody>
                    <a:bodyPr/>
                    <a:lstStyle/>
                    <a:p>
                      <a:pPr algn="l" rtl="0" fontAlgn="ctr"/>
                      <a:r>
                        <a:rPr lang="en-US" sz="1400" b="1" i="0" u="none" strike="noStrike" dirty="0">
                          <a:solidFill>
                            <a:srgbClr val="FFFFFF"/>
                          </a:solidFill>
                          <a:effectLst/>
                          <a:latin typeface="Calibri" panose="020F0502020204030204" pitchFamily="34" charset="0"/>
                        </a:rPr>
                        <a:t>County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FY20 cum results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HTS_POS  target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Q1 HTS_POS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Q2 HTS_POS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Q3 HTS_POS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Q4 HTS_POS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FY21HTS_POS  results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dirty="0">
                          <a:solidFill>
                            <a:srgbClr val="FFFFFF"/>
                          </a:solidFill>
                          <a:effectLst/>
                          <a:latin typeface="Calibri" panose="020F0502020204030204" pitchFamily="34" charset="0"/>
                        </a:rPr>
                        <a:t>FY21 HTS_POS</a:t>
                      </a:r>
                      <a:br>
                        <a:rPr lang="en-US" sz="1400" b="1" i="0" u="none" strike="noStrike" dirty="0">
                          <a:solidFill>
                            <a:srgbClr val="FFFFFF"/>
                          </a:solidFill>
                          <a:effectLst/>
                          <a:latin typeface="Calibri" panose="020F0502020204030204" pitchFamily="34" charset="0"/>
                        </a:rPr>
                      </a:br>
                      <a:r>
                        <a:rPr lang="en-US" sz="1400" b="1" i="0" u="none" strike="noStrike" dirty="0">
                          <a:solidFill>
                            <a:srgbClr val="FFFFFF"/>
                          </a:solidFill>
                          <a:effectLst/>
                          <a:latin typeface="Calibri" panose="020F0502020204030204" pitchFamily="34" charset="0"/>
                        </a:rPr>
                        <a:t> % achieved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tc>
                  <a:txBody>
                    <a:bodyPr/>
                    <a:lstStyle/>
                    <a:p>
                      <a:pPr algn="ctr" rtl="0" fontAlgn="ctr"/>
                      <a:r>
                        <a:rPr lang="en-US" sz="1400" b="1" i="0" u="none" strike="noStrike">
                          <a:solidFill>
                            <a:srgbClr val="FFFFFF"/>
                          </a:solidFill>
                          <a:effectLst/>
                          <a:latin typeface="Calibri" panose="020F0502020204030204" pitchFamily="34" charset="0"/>
                        </a:rPr>
                        <a:t>Yield[%]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8A5"/>
                    </a:solidFill>
                  </a:tcPr>
                </a:tc>
                <a:extLst>
                  <a:ext uri="{0D108BD9-81ED-4DB2-BD59-A6C34878D82A}">
                    <a16:rowId xmlns:a16="http://schemas.microsoft.com/office/drawing/2014/main" xmlns="" val="862467401"/>
                  </a:ext>
                </a:extLst>
              </a:tr>
              <a:tr h="3879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155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1839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24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25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38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107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en-US" sz="1400" b="0" i="0" u="none" strike="noStrike" dirty="0">
                          <a:solidFill>
                            <a:srgbClr val="4B545B"/>
                          </a:solidFill>
                          <a:effectLst/>
                          <a:latin typeface="Calibri" panose="020F0502020204030204" pitchFamily="34" charset="0"/>
                        </a:rPr>
                        <a:t>0.7%</a:t>
                      </a: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extLst>
                  <a:ext uri="{0D108BD9-81ED-4DB2-BD59-A6C34878D82A}">
                    <a16:rowId xmlns:a16="http://schemas.microsoft.com/office/drawing/2014/main" xmlns="" val="2039487377"/>
                  </a:ext>
                </a:extLst>
              </a:tr>
              <a:tr h="3879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129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668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panose="020F0502020204030204" pitchFamily="34" charset="0"/>
                        </a:rPr>
                        <a:t>30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panose="020F0502020204030204" pitchFamily="34" charset="0"/>
                        </a:rPr>
                        <a:t>46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panose="020F0502020204030204" pitchFamily="34" charset="0"/>
                        </a:rPr>
                        <a:t>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113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en-US" sz="1400" b="0" i="0" u="none" strike="noStrike">
                          <a:solidFill>
                            <a:srgbClr val="4B545B"/>
                          </a:solidFill>
                          <a:effectLst/>
                          <a:latin typeface="Calibri" panose="020F0502020204030204" pitchFamily="34" charset="0"/>
                        </a:rPr>
                        <a:t>1.5%</a:t>
                      </a: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extLst>
                  <a:ext uri="{0D108BD9-81ED-4DB2-BD59-A6C34878D82A}">
                    <a16:rowId xmlns:a16="http://schemas.microsoft.com/office/drawing/2014/main" xmlns="" val="708781508"/>
                  </a:ext>
                </a:extLst>
              </a:tr>
              <a:tr h="3879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a:solidFill>
                            <a:srgbClr val="4B545B"/>
                          </a:solidFill>
                          <a:effectLst/>
                          <a:latin typeface="Calibri" panose="020F0502020204030204" pitchFamily="34" charset="0"/>
                        </a:rPr>
                        <a:t>342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1831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a:solidFill>
                            <a:srgbClr val="4B545B"/>
                          </a:solidFill>
                          <a:effectLst/>
                          <a:latin typeface="Calibri" panose="020F0502020204030204" pitchFamily="34" charset="0"/>
                        </a:rPr>
                        <a:t>88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a:solidFill>
                            <a:srgbClr val="4B545B"/>
                          </a:solidFill>
                          <a:effectLst/>
                          <a:latin typeface="Calibri" panose="020F0502020204030204" pitchFamily="34" charset="0"/>
                        </a:rPr>
                        <a:t>65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panose="020F0502020204030204" pitchFamily="34" charset="0"/>
                        </a:rPr>
                        <a:t>79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ctr"/>
                      <a:r>
                        <a:rPr lang="en-US" sz="1400" b="0" i="0" u="none" strike="noStrike" dirty="0">
                          <a:solidFill>
                            <a:srgbClr val="4B545B"/>
                          </a:solidFill>
                          <a:effectLst/>
                          <a:latin typeface="Calibri" panose="020F0502020204030204" pitchFamily="34" charset="0"/>
                        </a:rPr>
                        <a:t>74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306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rtl="0" fontAlgn="b"/>
                      <a:r>
                        <a:rPr lang="en-US" sz="1400" b="0" i="0" u="none" strike="noStrike" dirty="0">
                          <a:solidFill>
                            <a:srgbClr val="4B545B"/>
                          </a:solidFill>
                          <a:effectLst/>
                          <a:latin typeface="Calibri" panose="020F0502020204030204" pitchFamily="34" charset="0"/>
                        </a:rPr>
                        <a:t>17%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en-US" sz="1400" b="0" i="0" u="none" strike="noStrike" dirty="0">
                          <a:solidFill>
                            <a:srgbClr val="4B545B"/>
                          </a:solidFill>
                          <a:effectLst/>
                          <a:latin typeface="Calibri" panose="020F0502020204030204" pitchFamily="34" charset="0"/>
                        </a:rPr>
                        <a:t>3.3%</a:t>
                      </a: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extLst>
                  <a:ext uri="{0D108BD9-81ED-4DB2-BD59-A6C34878D82A}">
                    <a16:rowId xmlns:a16="http://schemas.microsoft.com/office/drawing/2014/main" xmlns="" val="2017601984"/>
                  </a:ext>
                </a:extLst>
              </a:tr>
              <a:tr h="387959">
                <a:tc>
                  <a:txBody>
                    <a:bodyPr/>
                    <a:lstStyle/>
                    <a:p>
                      <a:pPr algn="l" rtl="0" fontAlgn="ctr"/>
                      <a:endParaRPr lang="en-US" sz="1500" b="0" i="0" u="none" strike="noStrike" dirty="0">
                        <a:solidFill>
                          <a:srgbClr val="4B545B"/>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550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a:solidFill>
                            <a:srgbClr val="4B545B"/>
                          </a:solidFill>
                          <a:effectLst/>
                          <a:latin typeface="Calibri" panose="020F0502020204030204" pitchFamily="34" charset="0"/>
                        </a:rPr>
                        <a:t>2924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dirty="0">
                          <a:solidFill>
                            <a:srgbClr val="4B545B"/>
                          </a:solidFill>
                          <a:effectLst/>
                          <a:latin typeface="Calibri" panose="020F0502020204030204" pitchFamily="34" charset="0"/>
                        </a:rPr>
                        <a:t>123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102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127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ctr"/>
                      <a:r>
                        <a:rPr lang="en-US" sz="1400" b="0" i="0" u="none" strike="noStrike" dirty="0">
                          <a:solidFill>
                            <a:srgbClr val="4B545B"/>
                          </a:solidFill>
                          <a:effectLst/>
                          <a:latin typeface="Calibri" panose="020F0502020204030204" pitchFamily="34" charset="0"/>
                        </a:rPr>
                        <a:t>121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a:solidFill>
                            <a:srgbClr val="4B545B"/>
                          </a:solidFill>
                          <a:effectLst/>
                          <a:latin typeface="Calibri" panose="020F0502020204030204" pitchFamily="34" charset="0"/>
                        </a:rPr>
                        <a:t>473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tc>
                  <a:txBody>
                    <a:bodyPr/>
                    <a:lstStyle/>
                    <a:p>
                      <a:pPr algn="ctr" rtl="0" fontAlgn="b"/>
                      <a:r>
                        <a:rPr lang="en-US" sz="1400" b="0" i="0" u="none" strike="noStrike">
                          <a:solidFill>
                            <a:srgbClr val="4B545B"/>
                          </a:solidFill>
                          <a:effectLst/>
                          <a:latin typeface="Calibri" panose="020F0502020204030204" pitchFamily="34" charset="0"/>
                        </a:rPr>
                        <a:t>16%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en-US" sz="1400" b="0" i="0" u="none" strike="noStrike" dirty="0">
                          <a:solidFill>
                            <a:srgbClr val="4B545B"/>
                          </a:solidFill>
                          <a:effectLst/>
                          <a:latin typeface="Calibri" panose="020F0502020204030204" pitchFamily="34" charset="0"/>
                        </a:rPr>
                        <a:t>2.2%</a:t>
                      </a: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0"/>
                    </a:solidFill>
                  </a:tcPr>
                </a:tc>
                <a:extLst>
                  <a:ext uri="{0D108BD9-81ED-4DB2-BD59-A6C34878D82A}">
                    <a16:rowId xmlns:a16="http://schemas.microsoft.com/office/drawing/2014/main" xmlns="" val="3292905408"/>
                  </a:ext>
                </a:extLst>
              </a:tr>
              <a:tr h="387959">
                <a:tc>
                  <a:txBody>
                    <a:bodyPr/>
                    <a:lstStyle/>
                    <a:p>
                      <a:pPr algn="l" rtl="0" fontAlgn="ctr"/>
                      <a:r>
                        <a:rPr lang="en-US" sz="1500" b="1" i="0" u="none" strike="noStrike">
                          <a:solidFill>
                            <a:srgbClr val="4B545B"/>
                          </a:solidFill>
                          <a:effectLst/>
                          <a:latin typeface="Calibri" panose="020F0502020204030204" pitchFamily="34" charset="0"/>
                        </a:rPr>
                        <a:t>Total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a:solidFill>
                            <a:srgbClr val="000000"/>
                          </a:solidFill>
                          <a:effectLst/>
                          <a:latin typeface="Calibri" panose="020F0502020204030204" pitchFamily="34" charset="0"/>
                        </a:rPr>
                        <a:t>1176</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dirty="0">
                          <a:solidFill>
                            <a:srgbClr val="000000"/>
                          </a:solidFill>
                          <a:effectLst/>
                          <a:latin typeface="Calibri" panose="020F0502020204030204" pitchFamily="34" charset="0"/>
                        </a:rPr>
                        <a:t>7262</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dirty="0">
                          <a:solidFill>
                            <a:srgbClr val="000000"/>
                          </a:solidFill>
                          <a:effectLst/>
                          <a:latin typeface="Calibri" panose="020F0502020204030204" pitchFamily="34" charset="0"/>
                        </a:rPr>
                        <a:t>254</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dirty="0">
                          <a:solidFill>
                            <a:srgbClr val="000000"/>
                          </a:solidFill>
                          <a:effectLst/>
                          <a:latin typeface="Calibri" panose="020F0502020204030204" pitchFamily="34" charset="0"/>
                        </a:rPr>
                        <a:t>217</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a:solidFill>
                            <a:srgbClr val="000000"/>
                          </a:solidFill>
                          <a:effectLst/>
                          <a:latin typeface="Calibri" panose="020F0502020204030204" pitchFamily="34" charset="0"/>
                        </a:rPr>
                        <a:t>277</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a:solidFill>
                            <a:srgbClr val="000000"/>
                          </a:solidFill>
                          <a:effectLst/>
                          <a:latin typeface="Calibri" panose="020F0502020204030204" pitchFamily="34" charset="0"/>
                        </a:rPr>
                        <a:t>251</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a:solidFill>
                            <a:srgbClr val="000000"/>
                          </a:solidFill>
                          <a:effectLst/>
                          <a:latin typeface="Calibri" panose="020F0502020204030204" pitchFamily="34" charset="0"/>
                        </a:rPr>
                        <a:t>999</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tc>
                  <a:txBody>
                    <a:bodyPr/>
                    <a:lstStyle/>
                    <a:p>
                      <a:pPr algn="ctr" fontAlgn="b"/>
                      <a:r>
                        <a:rPr lang="x-none" sz="1100" b="0" i="0" u="none" strike="noStrike">
                          <a:solidFill>
                            <a:srgbClr val="000000"/>
                          </a:solidFill>
                          <a:effectLst/>
                          <a:latin typeface="Calibri" panose="020F0502020204030204" pitchFamily="34" charset="0"/>
                        </a:rPr>
                        <a:t>14%</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x-none" sz="1400" b="0" i="0" u="none" strike="noStrike" dirty="0">
                          <a:solidFill>
                            <a:srgbClr val="4B545B"/>
                          </a:solidFill>
                          <a:effectLst/>
                          <a:latin typeface="Calibri" panose="020F0502020204030204" pitchFamily="34" charset="0"/>
                        </a:rPr>
                        <a:t>2.2%</a:t>
                      </a:r>
                    </a:p>
                  </a:txBody>
                  <a:tcPr marL="6351" marR="6351"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E6E1"/>
                    </a:solidFill>
                  </a:tcPr>
                </a:tc>
                <a:extLst>
                  <a:ext uri="{0D108BD9-81ED-4DB2-BD59-A6C34878D82A}">
                    <a16:rowId xmlns:a16="http://schemas.microsoft.com/office/drawing/2014/main" xmlns="" val="4189193477"/>
                  </a:ext>
                </a:extLst>
              </a:tr>
            </a:tbl>
          </a:graphicData>
        </a:graphic>
      </p:graphicFrame>
    </p:spTree>
    <p:extLst>
      <p:ext uri="{BB962C8B-B14F-4D97-AF65-F5344CB8AC3E}">
        <p14:creationId xmlns:p14="http://schemas.microsoft.com/office/powerpoint/2010/main" val="609198132"/>
      </p:ext>
    </p:extLst>
  </p:cSld>
  <p:clrMapOvr>
    <a:masterClrMapping/>
  </p:clrMapOvr>
</p:sld>
</file>

<file path=ppt/theme/theme1.xml><?xml version="1.0" encoding="utf-8"?>
<a:theme xmlns:a="http://schemas.openxmlformats.org/drawingml/2006/main" name="1_Office Theme">
  <a:themeElements>
    <a:clrScheme name="ICAP Global Health Colors">
      <a:dk1>
        <a:srgbClr val="4B545B"/>
      </a:dk1>
      <a:lt1>
        <a:srgbClr val="FFFFFF"/>
      </a:lt1>
      <a:dk2>
        <a:srgbClr val="C9CFD4"/>
      </a:dk2>
      <a:lt2>
        <a:srgbClr val="737D84"/>
      </a:lt2>
      <a:accent1>
        <a:srgbClr val="B0DFDB"/>
      </a:accent1>
      <a:accent2>
        <a:srgbClr val="73B4E2"/>
      </a:accent2>
      <a:accent3>
        <a:srgbClr val="FDB913"/>
      </a:accent3>
      <a:accent4>
        <a:srgbClr val="80C342"/>
      </a:accent4>
      <a:accent5>
        <a:srgbClr val="00B8A5"/>
      </a:accent5>
      <a:accent6>
        <a:srgbClr val="F04E58"/>
      </a:accent6>
      <a:hlink>
        <a:srgbClr val="022169"/>
      </a:hlink>
      <a:folHlink>
        <a:srgbClr val="1D4F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ICAP Global Health Colors">
      <a:dk1>
        <a:srgbClr val="4B545B"/>
      </a:dk1>
      <a:lt1>
        <a:srgbClr val="FFFFFF"/>
      </a:lt1>
      <a:dk2>
        <a:srgbClr val="C9CFD4"/>
      </a:dk2>
      <a:lt2>
        <a:srgbClr val="737D84"/>
      </a:lt2>
      <a:accent1>
        <a:srgbClr val="B0DFDB"/>
      </a:accent1>
      <a:accent2>
        <a:srgbClr val="73B4E2"/>
      </a:accent2>
      <a:accent3>
        <a:srgbClr val="FDB913"/>
      </a:accent3>
      <a:accent4>
        <a:srgbClr val="80C342"/>
      </a:accent4>
      <a:accent5>
        <a:srgbClr val="00B8A5"/>
      </a:accent5>
      <a:accent6>
        <a:srgbClr val="F04E58"/>
      </a:accent6>
      <a:hlink>
        <a:srgbClr val="022169"/>
      </a:hlink>
      <a:folHlink>
        <a:srgbClr val="1D4F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9f2da93fcc74e869d070fd34a0597c4 xmlns="c629780e-db83-45bc-a257-7c8c4fd6b9cb">
      <Terms xmlns="http://schemas.microsoft.com/office/infopath/2007/PartnerControls"/>
    </i9f2da93fcc74e869d070fd34a0597c4>
    <FavoriteUsers xmlns="c629780e-db83-45bc-a257-7c8c4fd6b9cb" xsi:nil="true"/>
    <cc92bdb0fa944447acf309642a11bf0d xmlns="c629780e-db83-45bc-a257-7c8c4fd6b9cb">
      <Terms xmlns="http://schemas.microsoft.com/office/infopath/2007/PartnerControls"/>
    </cc92bdb0fa944447acf309642a11bf0d>
    <KeyEntities xmlns="c629780e-db83-45bc-a257-7c8c4fd6b9cb" xsi:nil="true"/>
    <TaxCatchAll xmlns="c629780e-db83-45bc-a257-7c8c4fd6b9c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NGOOnlineDocument" ma:contentTypeID="0x01010033CF86A3E53F48B7ADBBC140A8AF8FA70015F71E1ACDACC74C9D332A8A6BBFC1B6" ma:contentTypeVersion="17" ma:contentTypeDescription="NGO Document content type" ma:contentTypeScope="" ma:versionID="168ce290c3623481f7dd529bb4eb90fe">
  <xsd:schema xmlns:xsd="http://www.w3.org/2001/XMLSchema" xmlns:xs="http://www.w3.org/2001/XMLSchema" xmlns:p="http://schemas.microsoft.com/office/2006/metadata/properties" xmlns:ns2="c629780e-db83-45bc-a257-7c8c4fd6b9cb" xmlns:ns3="29034504-e8e5-4bc9-8d41-93dd3acd3a8b" targetNamespace="http://schemas.microsoft.com/office/2006/metadata/properties" ma:root="true" ma:fieldsID="031ef0d684a87625d7e9b9691de44072" ns2:_="" ns3:_="">
    <xsd:import namespace="c629780e-db83-45bc-a257-7c8c4fd6b9cb"/>
    <xsd:import namespace="29034504-e8e5-4bc9-8d41-93dd3acd3a8b"/>
    <xsd:element name="properties">
      <xsd:complexType>
        <xsd:sequence>
          <xsd:element name="documentManagement">
            <xsd:complexType>
              <xsd:all>
                <xsd:element ref="ns2:FavoriteUsers" minOccurs="0"/>
                <xsd:element ref="ns2:KeyEntities" minOccurs="0"/>
                <xsd:element ref="ns2:i9f2da93fcc74e869d070fd34a0597c4" minOccurs="0"/>
                <xsd:element ref="ns2:TaxCatchAll" minOccurs="0"/>
                <xsd:element ref="ns2:TaxCatchAllLabel" minOccurs="0"/>
                <xsd:element ref="ns2:cc92bdb0fa944447acf309642a11bf0d"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29780e-db83-45bc-a257-7c8c4fd6b9cb" elementFormDefault="qualified">
    <xsd:import namespace="http://schemas.microsoft.com/office/2006/documentManagement/types"/>
    <xsd:import namespace="http://schemas.microsoft.com/office/infopath/2007/PartnerControls"/>
    <xsd:element name="FavoriteUsers" ma:index="8" nillable="true" ma:displayName="F" ma:description="Store all users who mark this document as favorite" ma:hidden="true" ma:internalName="FavoriteUsers">
      <xsd:simpleType>
        <xsd:restriction base="dms:Text"/>
      </xsd:simpleType>
    </xsd:element>
    <xsd:element name="KeyEntities" ma:index="9" nillable="true" ma:displayName="K" ma:description="Store all entities which this document as a key" ma:hidden="true" ma:internalName="KeyEntities">
      <xsd:simpleType>
        <xsd:restriction base="dms:Text"/>
      </xsd:simpleType>
    </xsd:element>
    <xsd:element name="i9f2da93fcc74e869d070fd34a0597c4" ma:index="10" nillable="true" ma:taxonomy="true" ma:internalName="i9f2da93fcc74e869d070fd34a0597c4" ma:taxonomyFieldName="NGOOnlineDocumentType" ma:displayName="Document types" ma:fieldId="{29f2da93-fcc7-4e86-9d07-0fd34a0597c4}" ma:taxonomyMulti="true" ma:sspId="e492bf4d-7d24-4a02-9dd7-4d67ddc3dcfb" ma:termSetId="ab881ecd-e3fb-4592-9594-ea70170c21a9" ma:anchorId="00000000-0000-0000-0000-000000000000" ma:open="false" ma:isKeyword="false">
      <xsd:complexType>
        <xsd:sequence>
          <xsd:element ref="pc:Terms" minOccurs="0" maxOccurs="1"/>
        </xsd:sequence>
      </xsd:complexType>
    </xsd:element>
    <xsd:element name="TaxCatchAll" ma:index="11" nillable="true" ma:displayName="Taxonomy Catch All Column" ma:hidden="true" ma:list="{a205db0c-b838-4c53-becf-285510dc543a}" ma:internalName="TaxCatchAll" ma:showField="CatchAllData" ma:web="c629780e-db83-45bc-a257-7c8c4fd6b9cb">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a205db0c-b838-4c53-becf-285510dc543a}" ma:internalName="TaxCatchAllLabel" ma:readOnly="true" ma:showField="CatchAllDataLabel" ma:web="c629780e-db83-45bc-a257-7c8c4fd6b9cb">
      <xsd:complexType>
        <xsd:complexContent>
          <xsd:extension base="dms:MultiChoiceLookup">
            <xsd:sequence>
              <xsd:element name="Value" type="dms:Lookup" maxOccurs="unbounded" minOccurs="0" nillable="true"/>
            </xsd:sequence>
          </xsd:extension>
        </xsd:complexContent>
      </xsd:complexType>
    </xsd:element>
    <xsd:element name="cc92bdb0fa944447acf309642a11bf0d" ma:index="14" nillable="true" ma:taxonomy="true" ma:internalName="cc92bdb0fa944447acf309642a11bf0d" ma:taxonomyFieldName="NGOOnlineKeywords" ma:displayName="Keywords" ma:fieldId="{cc92bdb0-fa94-4447-acf3-09642a11bf0d}" ma:taxonomyMulti="true" ma:sspId="e492bf4d-7d24-4a02-9dd7-4d67ddc3dcfb" ma:termSetId="7c9b2214-6d63-47c8-ad9c-de84cf58bf6c" ma:anchorId="00000000-0000-0000-0000-000000000000" ma:open="true" ma:isKeyword="false">
      <xsd:complexType>
        <xsd:sequence>
          <xsd:element ref="pc:Terms" minOccurs="0" maxOccurs="1"/>
        </xsd:sequence>
      </xsd:complexType>
    </xsd:element>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9034504-e8e5-4bc9-8d41-93dd3acd3a8b"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0978B8-74BD-4ABE-8747-4338AF74F122}">
  <ds:schemaRefs>
    <ds:schemaRef ds:uri="http://schemas.microsoft.com/office/2006/documentManagement/types"/>
    <ds:schemaRef ds:uri="29034504-e8e5-4bc9-8d41-93dd3acd3a8b"/>
    <ds:schemaRef ds:uri="http://schemas.microsoft.com/office/2006/metadata/properties"/>
    <ds:schemaRef ds:uri="http://purl.org/dc/elements/1.1/"/>
    <ds:schemaRef ds:uri="c629780e-db83-45bc-a257-7c8c4fd6b9cb"/>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3A035DA-9504-4D72-B0CA-9084D87D8799}">
  <ds:schemaRefs>
    <ds:schemaRef ds:uri="29034504-e8e5-4bc9-8d41-93dd3acd3a8b"/>
    <ds:schemaRef ds:uri="c629780e-db83-45bc-a257-7c8c4fd6b9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04C719-C8BD-4BD3-B99B-ACAE57CC69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989</TotalTime>
  <Words>5292</Words>
  <Application>Microsoft Office PowerPoint</Application>
  <PresentationFormat>Custom</PresentationFormat>
  <Paragraphs>1771</Paragraphs>
  <Slides>50</Slides>
  <Notes>32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53" baseType="lpstr">
      <vt:lpstr>1_Office Theme</vt:lpstr>
      <vt:lpstr>2_Office Theme</vt:lpstr>
      <vt:lpstr>Worksheet</vt:lpstr>
      <vt:lpstr>FY21Q4 review Meeting </vt:lpstr>
      <vt:lpstr>Presentation Outline</vt:lpstr>
      <vt:lpstr>Overview of the project</vt:lpstr>
      <vt:lpstr>FY 21Q4 Service availability by facility </vt:lpstr>
      <vt:lpstr>FY20 and FY21 Key Indicators Performance</vt:lpstr>
      <vt:lpstr>FY20 and FY21 Key Indicators Performance</vt:lpstr>
      <vt:lpstr>1st 95: Prevention: HTS, PMTCT, EID, TB/HIV </vt:lpstr>
      <vt:lpstr>1st 95: HIV Testing Services (HTS) </vt:lpstr>
      <vt:lpstr>FY21 HTS Performance by County</vt:lpstr>
      <vt:lpstr>FY21 HTS_POS volume &amp; yield in top 25 facilities </vt:lpstr>
      <vt:lpstr>FY21Q4  WER HIV Positive Case Volume and Positivity by Modality </vt:lpstr>
      <vt:lpstr>Index Testing</vt:lpstr>
      <vt:lpstr>Index Testing and Yield by region, FY21Q4 </vt:lpstr>
      <vt:lpstr>FY21Q4  WER Index Testing Cascade </vt:lpstr>
      <vt:lpstr>Index testing proportion by type and yield, FY21Q4</vt:lpstr>
      <vt:lpstr>FY21Q4 Index contribution to HTS_POS by region </vt:lpstr>
      <vt:lpstr>PMTCT and EID </vt:lpstr>
      <vt:lpstr>FY21 Cumulative PMTCT-STAT Performance by county</vt:lpstr>
      <vt:lpstr>FY21 Cumulative PMTCT-STAT Performance by  facility …</vt:lpstr>
      <vt:lpstr>FY21 Cumulative PMTCT-ART Performance by County</vt:lpstr>
      <vt:lpstr>FY21 Cumulative PMTCT-ART Performance by Facility…</vt:lpstr>
      <vt:lpstr>FY21 PMTCT_EID Cascade by County</vt:lpstr>
      <vt:lpstr>FY21 cumulative EID Results by age groups </vt:lpstr>
      <vt:lpstr>FY 21 EID Testing in 14 POCT sites  by quarter </vt:lpstr>
      <vt:lpstr>TB/HIV </vt:lpstr>
      <vt:lpstr>FY21 Cumulative TB_STAT Performance by County</vt:lpstr>
      <vt:lpstr>FY21 TB_ART Performance by County</vt:lpstr>
      <vt:lpstr>2nd 95: Treatment Performance </vt:lpstr>
      <vt:lpstr>FY21 County TX_NEW Performance by county</vt:lpstr>
      <vt:lpstr>FY21TX_NEW Performance by Facility (Bottom 15 performing facilities]</vt:lpstr>
      <vt:lpstr>Program Growth: TX_CURR, TX_NET_NEW, RTT, TX_ML </vt:lpstr>
      <vt:lpstr>FY21 County TX_CURR Performance by County</vt:lpstr>
      <vt:lpstr>FY21 Treatment Growth and Loss: Waterfall analysis_Overall  </vt:lpstr>
      <vt:lpstr>FY21Q4 Treatment Growth and Loss by county</vt:lpstr>
      <vt:lpstr>FY21Treatment Growth and Loss by facility [top 17 client losing facilities]</vt:lpstr>
      <vt:lpstr>Percentage of ART clients on MMD: FY21Q4</vt:lpstr>
      <vt:lpstr>Actions to Reduce ITT in Three Facilities with highest IIT in FY21Q4</vt:lpstr>
      <vt:lpstr>The 3rd 95: VL Suppression</vt:lpstr>
      <vt:lpstr>FY21VL performance by county</vt:lpstr>
      <vt:lpstr>FY21 VL Coverage and suppression rates by region</vt:lpstr>
      <vt:lpstr>FY21 VLC and VLS rate by region </vt:lpstr>
      <vt:lpstr>FY21Viral Load Coverage and suppression rate by county </vt:lpstr>
      <vt:lpstr>WER FY21 VL Cascade</vt:lpstr>
      <vt:lpstr>FY21 VL cascade by region</vt:lpstr>
      <vt:lpstr>Conclusion and way forward </vt:lpstr>
      <vt:lpstr>Conclusion and way forward </vt:lpstr>
      <vt:lpstr>Conclusion and way forward </vt:lpstr>
      <vt:lpstr>Community Program performance   </vt:lpstr>
      <vt:lpstr>             FY20 and FY21 Key Community Indicators Performance</vt:lpstr>
      <vt:lpstr>FY21 Q4 True Linkage of Client to COV performance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dc:title>
  <dc:creator>User</dc:creator>
  <cp:lastModifiedBy>biruk emiru</cp:lastModifiedBy>
  <cp:revision>47</cp:revision>
  <cp:lastPrinted>2021-02-01T08:18:11Z</cp:lastPrinted>
  <dcterms:created xsi:type="dcterms:W3CDTF">2015-10-28T00:03:59Z</dcterms:created>
  <dcterms:modified xsi:type="dcterms:W3CDTF">2024-12-16T19:23:07Z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0x01010033CF86A3E53F48B7ADBBC140A8AF8FA70015F71E1ACDACC74C9D332A8A6BBFC1B6</vt:lpwstr>
  </property>
  <property fmtid="{D5CDD505-2E9C-101B-9397-08002B2CF9AE}" pid="3" name="NGOOnlineKeywords">
    <vt:lpwstr/>
  </property>
  <property fmtid="{D5CDD505-2E9C-101B-9397-08002B2CF9AE}" pid="4" name="NGOOnlineDocumentType">
    <vt:lpwstr/>
  </property>
</Properties>
</file>